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0" r:id="rId11"/>
    <p:sldId id="267" r:id="rId12"/>
    <p:sldId id="268" r:id="rId13"/>
    <p:sldId id="269" r:id="rId14"/>
    <p:sldId id="270" r:id="rId15"/>
    <p:sldId id="271" r:id="rId16"/>
    <p:sldId id="272" r:id="rId17"/>
    <p:sldId id="326" r:id="rId18"/>
    <p:sldId id="327" r:id="rId19"/>
    <p:sldId id="273" r:id="rId20"/>
    <p:sldId id="328" r:id="rId21"/>
    <p:sldId id="329" r:id="rId22"/>
    <p:sldId id="330" r:id="rId23"/>
    <p:sldId id="331" r:id="rId24"/>
    <p:sldId id="332" r:id="rId25"/>
    <p:sldId id="276" r:id="rId26"/>
    <p:sldId id="277" r:id="rId27"/>
    <p:sldId id="278" r:id="rId28"/>
    <p:sldId id="279" r:id="rId29"/>
    <p:sldId id="284" r:id="rId30"/>
    <p:sldId id="285" r:id="rId31"/>
    <p:sldId id="286" r:id="rId32"/>
    <p:sldId id="287" r:id="rId33"/>
    <p:sldId id="323" r:id="rId34"/>
    <p:sldId id="288" r:id="rId35"/>
    <p:sldId id="289" r:id="rId36"/>
    <p:sldId id="275" r:id="rId37"/>
    <p:sldId id="290" r:id="rId38"/>
    <p:sldId id="291" r:id="rId39"/>
    <p:sldId id="324" r:id="rId40"/>
    <p:sldId id="325" r:id="rId41"/>
    <p:sldId id="292" r:id="rId42"/>
    <p:sldId id="293" r:id="rId43"/>
    <p:sldId id="294" r:id="rId44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066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15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69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32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36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16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97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31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34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22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52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94E17-D099-49A5-9729-EEFAE5AFC6C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6304-DF80-4013-BC49-A9156464B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71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39112" y="3244840"/>
            <a:ext cx="52021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Bankettmappe des Ostsee Resorts Damp 2025</a:t>
            </a:r>
            <a:endParaRPr lang="de-DE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1914" y="1359241"/>
            <a:ext cx="593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Vegan / Vegetarisch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57647" y="2408701"/>
            <a:ext cx="5270158" cy="782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C000"/>
                </a:solidFill>
              </a:rPr>
              <a:t>Suppen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Tomatensuppe </a:t>
            </a:r>
            <a:endParaRPr lang="de-DE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de-DE" sz="700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rgbClr val="FFC000"/>
                </a:solidFill>
              </a:rPr>
              <a:t>Kalte Speisen </a:t>
            </a:r>
          </a:p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Anti </a:t>
            </a:r>
            <a:r>
              <a:rPr lang="de-DE" dirty="0" err="1">
                <a:solidFill>
                  <a:schemeClr val="bg1"/>
                </a:solidFill>
              </a:rPr>
              <a:t>Pasti</a:t>
            </a:r>
            <a:endParaRPr lang="de-DE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Käsewürfel und Weintrauben </a:t>
            </a:r>
          </a:p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Mischsalat </a:t>
            </a:r>
            <a:endParaRPr lang="de-DE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Kartoffelsalat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Cole </a:t>
            </a:r>
            <a:r>
              <a:rPr lang="de-DE" dirty="0" err="1">
                <a:solidFill>
                  <a:schemeClr val="bg1"/>
                </a:solidFill>
              </a:rPr>
              <a:t>Slaw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Brotkorb </a:t>
            </a:r>
          </a:p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rgbClr val="FFC000"/>
                </a:solidFill>
              </a:rPr>
              <a:t>Hauptgerichte </a:t>
            </a:r>
          </a:p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Asiatische </a:t>
            </a:r>
            <a:r>
              <a:rPr lang="de-DE" dirty="0" err="1" smtClean="0">
                <a:solidFill>
                  <a:schemeClr val="bg1"/>
                </a:solidFill>
              </a:rPr>
              <a:t>Wokpfanne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mit Basmatireis </a:t>
            </a:r>
          </a:p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Mediterrane Gemüselasagne </a:t>
            </a:r>
          </a:p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Gebackene </a:t>
            </a:r>
            <a:r>
              <a:rPr lang="de-DE" dirty="0">
                <a:solidFill>
                  <a:schemeClr val="bg1"/>
                </a:solidFill>
              </a:rPr>
              <a:t>Ofenkartoffeln mit </a:t>
            </a:r>
            <a:r>
              <a:rPr lang="de-DE" dirty="0" smtClean="0">
                <a:solidFill>
                  <a:schemeClr val="bg1"/>
                </a:solidFill>
              </a:rPr>
              <a:t>frischem Kräuterquark </a:t>
            </a:r>
            <a:endParaRPr lang="de-DE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Spagetti mit Gemüsebolognese </a:t>
            </a:r>
          </a:p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rgbClr val="FFC000"/>
                </a:solidFill>
              </a:rPr>
              <a:t>Dessert</a:t>
            </a:r>
          </a:p>
          <a:p>
            <a:pPr algn="ctr">
              <a:lnSpc>
                <a:spcPct val="150000"/>
              </a:lnSpc>
            </a:pPr>
            <a:r>
              <a:rPr lang="de-DE" dirty="0" err="1">
                <a:solidFill>
                  <a:schemeClr val="bg1"/>
                </a:solidFill>
              </a:rPr>
              <a:t>Brownies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| Pfannkuchen </a:t>
            </a:r>
            <a:r>
              <a:rPr lang="de-DE" dirty="0">
                <a:solidFill>
                  <a:schemeClr val="bg1"/>
                </a:solidFill>
              </a:rPr>
              <a:t>| </a:t>
            </a:r>
            <a:r>
              <a:rPr lang="de-DE" dirty="0" err="1" smtClean="0">
                <a:solidFill>
                  <a:schemeClr val="bg1"/>
                </a:solidFill>
              </a:rPr>
              <a:t>Cheesecake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| </a:t>
            </a:r>
            <a:r>
              <a:rPr lang="de-DE" dirty="0" smtClean="0">
                <a:solidFill>
                  <a:schemeClr val="bg1"/>
                </a:solidFill>
              </a:rPr>
              <a:t>Donuts | Obstsalat mit Kirschgrütze </a:t>
            </a:r>
            <a:endParaRPr lang="de-DE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chemeClr val="bg1"/>
                </a:solidFill>
              </a:rPr>
              <a:t>45,50 € pro Person</a:t>
            </a:r>
          </a:p>
          <a:p>
            <a:pPr algn="ctr">
              <a:lnSpc>
                <a:spcPct val="15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6" name="Picture 2" descr="Datei:Vegetarian-mark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177862" y="4466251"/>
            <a:ext cx="339531" cy="3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atei:Vegetarian-mark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347628" y="2821460"/>
            <a:ext cx="339531" cy="3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atei:Vegetarian-mark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117474" y="7776519"/>
            <a:ext cx="339531" cy="3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atei:Vegetarian-mark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498756" y="6536724"/>
            <a:ext cx="339531" cy="3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atei:Vegetarian-mark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177861" y="5633682"/>
            <a:ext cx="339531" cy="3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atei:Vegetarian-mark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77942" y="9008076"/>
            <a:ext cx="339531" cy="3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95862" y="2607272"/>
            <a:ext cx="5436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Buffet Übersicht</a:t>
            </a:r>
          </a:p>
          <a:p>
            <a:pPr algn="ctr"/>
            <a:endParaRPr lang="de-DE" sz="5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Restaurant </a:t>
            </a:r>
            <a:r>
              <a:rPr lang="de-DE" sz="5400" b="1" dirty="0">
                <a:solidFill>
                  <a:schemeClr val="bg1"/>
                </a:solidFill>
              </a:rPr>
              <a:t>Spitzbergen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2867" y="8332510"/>
            <a:ext cx="5782961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</a:rPr>
              <a:t>Außerhalb der Tagungspauschale ist das Buffet </a:t>
            </a:r>
          </a:p>
          <a:p>
            <a:pPr algn="ctr"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</a:rPr>
              <a:t>zu 35,00 € pro Person zu buchbar.</a:t>
            </a:r>
          </a:p>
          <a:p>
            <a:pPr algn="ctr"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</a:rPr>
              <a:t>Softgetränke und Wasser sind </a:t>
            </a:r>
          </a:p>
          <a:p>
            <a:pPr algn="ctr"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</a:rPr>
              <a:t>bei den Buffets bereits mit inkludiert.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62680" y="1359245"/>
            <a:ext cx="4757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Themenbuffets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1849" y="2780270"/>
            <a:ext cx="63513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Montag					Italienreise</a:t>
            </a:r>
            <a:endParaRPr lang="de-DE" sz="2800" dirty="0">
              <a:solidFill>
                <a:schemeClr val="bg1"/>
              </a:solidFill>
              <a:latin typeface="Wood Heinz No4" panose="020B0803030000060504" pitchFamily="34" charset="0"/>
              <a:ea typeface="Wood Heinz No4" panose="020B08030300000605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Dienstag				Deutsche </a:t>
            </a:r>
            <a:r>
              <a:rPr lang="de-DE" sz="2800" dirty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Küche</a:t>
            </a:r>
          </a:p>
          <a:p>
            <a:pPr>
              <a:lnSpc>
                <a:spcPct val="150000"/>
              </a:lnSpc>
            </a:pPr>
            <a:r>
              <a:rPr lang="de-DE" sz="28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Mittwoch				Skandinavien</a:t>
            </a:r>
            <a:endParaRPr lang="de-DE" sz="2800" dirty="0">
              <a:solidFill>
                <a:schemeClr val="bg1"/>
              </a:solidFill>
              <a:latin typeface="Wood Heinz No4" panose="020B0803030000060504" pitchFamily="34" charset="0"/>
              <a:ea typeface="Wood Heinz No4" panose="020B08030300000605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Donnerstag			Griechenland </a:t>
            </a:r>
            <a:endParaRPr lang="de-DE" sz="2800" dirty="0">
              <a:solidFill>
                <a:schemeClr val="bg1"/>
              </a:solidFill>
              <a:latin typeface="Wood Heinz No4" panose="020B0803030000060504" pitchFamily="34" charset="0"/>
              <a:ea typeface="Wood Heinz No4" panose="020B08030300000605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Freitag			</a:t>
            </a:r>
            <a:r>
              <a:rPr lang="de-DE" sz="280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		Frankreich </a:t>
            </a:r>
            <a:r>
              <a:rPr lang="de-DE" sz="2800" dirty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de-DE" sz="28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Samstag				Barbecue</a:t>
            </a:r>
            <a:endParaRPr lang="de-DE" sz="2800" dirty="0">
              <a:solidFill>
                <a:schemeClr val="bg1"/>
              </a:solidFill>
              <a:latin typeface="Wood Heinz No4" panose="020B0803030000060504" pitchFamily="34" charset="0"/>
              <a:ea typeface="Wood Heinz No4" panose="020B08030300000605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Sonntag				Asienreise</a:t>
            </a:r>
            <a:endParaRPr lang="de-DE" sz="2800" dirty="0">
              <a:solidFill>
                <a:schemeClr val="bg1"/>
              </a:solidFill>
              <a:latin typeface="Wood Heinz No4" panose="020B0803030000060504" pitchFamily="34" charset="0"/>
              <a:ea typeface="Wood Heinz No4" panose="020B08030300000605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09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88544" y="3381500"/>
            <a:ext cx="51156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Buffet Übersicht </a:t>
            </a:r>
            <a:r>
              <a:rPr lang="de-DE" sz="5400" b="1" dirty="0" smtClean="0">
                <a:solidFill>
                  <a:schemeClr val="bg1"/>
                </a:solidFill>
              </a:rPr>
              <a:t>für das </a:t>
            </a:r>
          </a:p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„</a:t>
            </a:r>
            <a:r>
              <a:rPr lang="de-DE" sz="5400" b="1" dirty="0">
                <a:solidFill>
                  <a:schemeClr val="bg1"/>
                </a:solidFill>
              </a:rPr>
              <a:t>Big Thing“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72744" y="8340814"/>
            <a:ext cx="4349579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 dirty="0" smtClean="0">
                <a:solidFill>
                  <a:schemeClr val="bg1"/>
                </a:solidFill>
              </a:rPr>
              <a:t>Alle Buffets sind buchbar ab 25 Personen.</a:t>
            </a:r>
          </a:p>
          <a:p>
            <a:pPr algn="ctr">
              <a:lnSpc>
                <a:spcPct val="150000"/>
              </a:lnSpc>
            </a:pPr>
            <a:r>
              <a:rPr lang="de-DE" sz="1400" b="1" dirty="0" smtClean="0">
                <a:solidFill>
                  <a:schemeClr val="bg1"/>
                </a:solidFill>
              </a:rPr>
              <a:t>Ausnahme ist die Exklusivnutzung im Rahmen eines Eventdinners.</a:t>
            </a: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89686" y="3521677"/>
            <a:ext cx="5140411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Buchen Sie </a:t>
            </a:r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Ihr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exklusives </a:t>
            </a:r>
            <a:r>
              <a:rPr lang="de-DE" b="1" dirty="0" err="1">
                <a:solidFill>
                  <a:schemeClr val="bg1"/>
                </a:solidFill>
                <a:ea typeface="Wood Heinz No4" panose="020B0803030000060504" pitchFamily="34" charset="0"/>
              </a:rPr>
              <a:t>Dinnerbuffet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im Restaurant Limerick.</a:t>
            </a:r>
          </a:p>
          <a:p>
            <a:pPr algn="ctr">
              <a:lnSpc>
                <a:spcPct val="150000"/>
              </a:lnSpc>
            </a:pP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Genießen Sie </a:t>
            </a:r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Ihr </a:t>
            </a:r>
            <a:r>
              <a:rPr lang="de-DE" b="1" dirty="0" err="1">
                <a:solidFill>
                  <a:schemeClr val="bg1"/>
                </a:solidFill>
                <a:ea typeface="Wood Heinz No4" panose="020B0803030000060504" pitchFamily="34" charset="0"/>
              </a:rPr>
              <a:t>Dinnerbuffet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 nach Wahl, während Zauberer und Magier Ihnen eine unvergessliche  Show bieten.*</a:t>
            </a:r>
          </a:p>
          <a:p>
            <a:endParaRPr lang="de-DE" sz="2400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endParaRPr lang="de-DE" sz="2400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endParaRPr lang="de-DE" sz="2400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endParaRPr lang="de-DE" sz="2400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endParaRPr lang="de-DE" sz="2400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endParaRPr lang="de-DE" sz="2400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endParaRPr lang="de-DE" sz="2400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pPr algn="ctr">
              <a:lnSpc>
                <a:spcPct val="150000"/>
              </a:lnSpc>
            </a:pPr>
            <a:endParaRPr lang="de-DE" sz="1400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* buchbar ab </a:t>
            </a:r>
            <a:r>
              <a:rPr lang="de-DE" sz="1400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50</a:t>
            </a: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, jedoch maximal 100 Personen. </a:t>
            </a: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* Preis </a:t>
            </a:r>
            <a:r>
              <a:rPr lang="de-DE" sz="1400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auf </a:t>
            </a: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Anfrage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889686" y="2211861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Limerick exklusiv</a:t>
            </a:r>
            <a:endParaRPr lang="de-DE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309817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Holsteiner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4337" y="2323062"/>
            <a:ext cx="547404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Hochzeitssuppe mit Klößchen und Gemüse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verschiedene </a:t>
            </a:r>
            <a:r>
              <a:rPr lang="de-DE" dirty="0" smtClean="0">
                <a:solidFill>
                  <a:schemeClr val="bg1"/>
                </a:solidFill>
              </a:rPr>
              <a:t>Garten- und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angemachte </a:t>
            </a:r>
            <a:r>
              <a:rPr lang="de-DE" dirty="0" smtClean="0">
                <a:solidFill>
                  <a:schemeClr val="bg1"/>
                </a:solidFill>
              </a:rPr>
              <a:t>Salate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dazu hausgemachte Dressings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Geräucherter Lachs mit Apfel-Meerrettichcreme </a:t>
            </a:r>
          </a:p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Husumer Heringstopf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Büsumer</a:t>
            </a:r>
            <a:r>
              <a:rPr lang="de-DE" dirty="0">
                <a:solidFill>
                  <a:schemeClr val="bg1"/>
                </a:solidFill>
              </a:rPr>
              <a:t> Krabbencocktail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Wachholdergeräucherte Fischfilets </a:t>
            </a:r>
          </a:p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Holsteiner Katenschinken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Rosa Roastbeef vom hiesigen Rind mit Remoulade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Roulade von der Holsteiner Färse mit Rotkohl und Salzkartoffeln </a:t>
            </a:r>
          </a:p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Nordsee-Kabeljaufilet aus dem Wurzelsud mit Meerrettichsauce und Blattspinat | Langkornreis | </a:t>
            </a:r>
            <a:r>
              <a:rPr lang="de-DE" dirty="0" err="1">
                <a:solidFill>
                  <a:schemeClr val="bg1"/>
                </a:solidFill>
              </a:rPr>
              <a:t>Tagliarini</a:t>
            </a:r>
            <a:r>
              <a:rPr lang="de-DE" dirty="0">
                <a:solidFill>
                  <a:schemeClr val="bg1"/>
                </a:solidFill>
              </a:rPr>
              <a:t> mit Gemüsebolognese </a:t>
            </a:r>
          </a:p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Käsebrett mit verschiedenen Sorten der Käserei Backenholz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Rote Grütze mit Vanillesauce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Obstsalat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€ 44,50 pro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5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075034"/>
            <a:ext cx="531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Amerikanisches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0833" y="2799244"/>
            <a:ext cx="530104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Maiscremesuppe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Puten- Mais-Salat | delikater Blumenkohlsalat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Eiersalat mit Räucherlachs | Steakhouse Kartoffelsalat Cole </a:t>
            </a:r>
            <a:r>
              <a:rPr lang="de-DE" dirty="0" err="1">
                <a:solidFill>
                  <a:schemeClr val="bg1"/>
                </a:solidFill>
              </a:rPr>
              <a:t>Slaw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Auswahl von Blattsalaten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mit verschiedenen Dressings | Brot | Brötchen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Steaks von Pute | Schwein | Rind 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Pulled</a:t>
            </a:r>
            <a:r>
              <a:rPr lang="de-DE" dirty="0">
                <a:solidFill>
                  <a:schemeClr val="bg1"/>
                </a:solidFill>
              </a:rPr>
              <a:t> Turkey mit Krautsalat 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Burgerstation</a:t>
            </a:r>
            <a:r>
              <a:rPr lang="de-DE" dirty="0">
                <a:solidFill>
                  <a:schemeClr val="bg1"/>
                </a:solidFill>
              </a:rPr>
              <a:t> | vegetarisches Paddy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Veganes Chili sin Carne | gebackene Bohnen |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Gegrillte Maiskolben | Gebackenes Wurzelgemüse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Country Fries | kleine Ofenkartoffeln mit Sour Cream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Brownies</a:t>
            </a:r>
            <a:r>
              <a:rPr lang="de-DE" dirty="0">
                <a:solidFill>
                  <a:schemeClr val="bg1"/>
                </a:solidFill>
              </a:rPr>
              <a:t> |Pfannkuchen |  Veganer Bananenkuchen </a:t>
            </a:r>
            <a:r>
              <a:rPr lang="de-DE" dirty="0" err="1">
                <a:solidFill>
                  <a:schemeClr val="bg1"/>
                </a:solidFill>
              </a:rPr>
              <a:t>Cheesecake</a:t>
            </a:r>
            <a:r>
              <a:rPr lang="de-DE" dirty="0">
                <a:solidFill>
                  <a:schemeClr val="bg1"/>
                </a:solidFill>
              </a:rPr>
              <a:t> | Donuts | Popcorn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Obstsalat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€ </a:t>
            </a:r>
            <a:r>
              <a:rPr lang="de-DE" b="1" dirty="0">
                <a:solidFill>
                  <a:schemeClr val="bg1"/>
                </a:solidFill>
              </a:rPr>
              <a:t>46,00 pro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2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075034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Fischmarkt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0833" y="2230832"/>
            <a:ext cx="53010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j-lt"/>
              </a:rPr>
              <a:t>Heringshappen</a:t>
            </a:r>
            <a:endParaRPr lang="de-DE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Eckernförder 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Bratheringe </a:t>
            </a:r>
            <a:endParaRPr lang="de-DE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verschiedene geräucherte Fischfilets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Hausgebeizter Ostseelachs 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  <a:latin typeface="+mj-lt"/>
              </a:rPr>
              <a:t>mit 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Meerrettich und 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Senf-Dill-Sauce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  <a:latin typeface="+mj-lt"/>
              </a:rPr>
              <a:t>Zartes 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Filet vom Matjes mit Apfel-Zwiebel-Schmand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Kartoffel-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Kressesalat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, Gurkensalat mit frischem Dill und saurer Sahne Verschiedene Garten- und angemachte Salate,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Rohkost und hausgemachte Dressings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Kartoffelsuppe mit geröstetem Speck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  <a:latin typeface="+mj-lt"/>
              </a:rPr>
              <a:t>Damper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Pannfisch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mit Bratkartoffeln und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Pommery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-Senfsauce In Rotwein geschmortes Freilandhähnchen mit frischen Kräutern,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Speck und Perlzwiebeln dazu Rahmkartoffeln 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dirty="0" err="1" smtClean="0">
                <a:solidFill>
                  <a:schemeClr val="bg1"/>
                </a:solidFill>
                <a:latin typeface="+mj-lt"/>
              </a:rPr>
              <a:t>Tagliarini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mit Gorgonzolasauce und Rauchlachsstreifen Frisches Gemüse vom Markt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Rote Gartengrütze mit Vanillesauce, Fünferlei von Creme und Mousse Altländer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Apfelparfait</a:t>
            </a:r>
            <a:endParaRPr lang="de-DE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ctr"/>
            <a:r>
              <a:rPr lang="de-DE" b="1" dirty="0">
                <a:solidFill>
                  <a:schemeClr val="bg1"/>
                </a:solidFill>
                <a:latin typeface="+mj-lt"/>
              </a:rPr>
              <a:t>48,50 </a:t>
            </a:r>
            <a:r>
              <a:rPr lang="de-DE" b="1" dirty="0" smtClean="0">
                <a:solidFill>
                  <a:schemeClr val="bg1"/>
                </a:solidFill>
                <a:latin typeface="+mj-lt"/>
              </a:rPr>
              <a:t>€ pro Person</a:t>
            </a:r>
            <a:endParaRPr lang="de-DE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4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4654" y="939982"/>
            <a:ext cx="531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Italienisches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0607" y="2257459"/>
            <a:ext cx="5776783" cy="713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>
                <a:solidFill>
                  <a:schemeClr val="bg1"/>
                </a:solidFill>
              </a:rPr>
              <a:t> 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Pochierter ganzer Lachs mit </a:t>
            </a:r>
            <a:r>
              <a:rPr lang="de-DE" dirty="0" err="1" smtClean="0">
                <a:solidFill>
                  <a:schemeClr val="bg1"/>
                </a:solidFill>
              </a:rPr>
              <a:t>Tomatenpesto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 Geräucherter und gebeizter Lachs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mit Apfel-Meerrettich und </a:t>
            </a:r>
            <a:r>
              <a:rPr lang="de-DE" dirty="0" smtClean="0">
                <a:solidFill>
                  <a:schemeClr val="bg1"/>
                </a:solidFill>
              </a:rPr>
              <a:t>Senf-Dill-Sauce</a:t>
            </a:r>
          </a:p>
          <a:p>
            <a:pPr algn="ctr"/>
            <a:endParaRPr lang="de-DE" sz="7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 Hauchdünne Scheiben vom Parmaschinken auf Melonen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Carpaccio 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vom Rinderfilet mit </a:t>
            </a:r>
            <a:r>
              <a:rPr lang="de-DE" altLang="de-D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Zitronenolivenöl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Vitello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Tonnato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zarte Scheiben vom Kalb in Thunfischsauce</a:t>
            </a: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Luftgetrocknete Salami auf </a:t>
            </a:r>
            <a:r>
              <a:rPr lang="de-DE" altLang="de-D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Rucolasalat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 frischem Parmesan, Büffelmozzarella mit Tomaten, frischem Basilikum und </a:t>
            </a:r>
            <a:r>
              <a:rPr lang="de-DE" altLang="de-D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Kräuterpesto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altLang="de-DE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7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Marinierte </a:t>
            </a:r>
            <a:r>
              <a:rPr lang="de-DE" altLang="de-DE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Antipastivariationen</a:t>
            </a:r>
            <a:endParaRPr lang="de-DE" altLang="de-DE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Minestrone</a:t>
            </a: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tomatisierte Gemüsesuppe mit Olivenöl und </a:t>
            </a:r>
            <a:r>
              <a:rPr lang="de-DE" altLang="de-DE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Basilikumpesto</a:t>
            </a:r>
            <a:endParaRPr lang="de-DE" altLang="de-DE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Osso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Buco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geschmorte Kalbsbeinscheiben mit Wurzelgemüse und </a:t>
            </a:r>
            <a:r>
              <a:rPr lang="de-DE" altLang="de-DE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Buttergnocci</a:t>
            </a:r>
            <a:endParaRPr lang="de-DE" altLang="de-DE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Schweinefilet auf weißer Pfeffersauce mit Tagliatelle</a:t>
            </a: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Gegrilltes </a:t>
            </a:r>
            <a:r>
              <a:rPr lang="de-DE" altLang="de-D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Doradenfilet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</a:t>
            </a:r>
            <a:r>
              <a:rPr lang="de-DE" altLang="de-D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Ratatouille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Bandnudeln in </a:t>
            </a:r>
            <a:r>
              <a:rPr lang="de-DE" altLang="de-D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toscanischer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Tomatensauce</a:t>
            </a: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Verschiedene Käsesorten mit </a:t>
            </a:r>
            <a:r>
              <a:rPr lang="de-DE" altLang="de-D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Grissini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Hausgemachtes Tiramisu </a:t>
            </a: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Dessertvariationen aus der Patisserie </a:t>
            </a: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Panna</a:t>
            </a:r>
            <a:r>
              <a:rPr lang="de-DE" alt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Cotta mit </a:t>
            </a:r>
            <a:r>
              <a:rPr lang="de-DE" altLang="de-DE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Himbeermark</a:t>
            </a:r>
            <a:endParaRPr lang="de-DE" altLang="de-DE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chemeClr val="bg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52,50 </a:t>
            </a:r>
            <a: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pro Person</a:t>
            </a:r>
            <a:endParaRPr lang="de-DE" altLang="de-DE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075034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Gala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03190" y="2804982"/>
            <a:ext cx="52639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Consomé</a:t>
            </a:r>
            <a:r>
              <a:rPr lang="de-DE" dirty="0">
                <a:solidFill>
                  <a:schemeClr val="bg1"/>
                </a:solidFill>
              </a:rPr>
              <a:t> von Steinpilzen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Ricotta-Spinat-Ravioli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Räucher- und </a:t>
            </a:r>
            <a:r>
              <a:rPr lang="de-DE" dirty="0" err="1">
                <a:solidFill>
                  <a:schemeClr val="bg1"/>
                </a:solidFill>
              </a:rPr>
              <a:t>graved</a:t>
            </a:r>
            <a:r>
              <a:rPr lang="de-DE" dirty="0">
                <a:solidFill>
                  <a:schemeClr val="bg1"/>
                </a:solidFill>
              </a:rPr>
              <a:t> Lachs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mit zweierlei Saucen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Garnelen | Carpaccio | Parmaschinken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Büsumer</a:t>
            </a:r>
            <a:r>
              <a:rPr lang="de-DE" dirty="0">
                <a:solidFill>
                  <a:schemeClr val="bg1"/>
                </a:solidFill>
              </a:rPr>
              <a:t> Krabbencocktail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Gebratener Loup de </a:t>
            </a:r>
            <a:r>
              <a:rPr lang="de-DE" dirty="0" err="1">
                <a:solidFill>
                  <a:schemeClr val="bg1"/>
                </a:solidFill>
              </a:rPr>
              <a:t>Mer</a:t>
            </a:r>
            <a:r>
              <a:rPr lang="de-DE" dirty="0">
                <a:solidFill>
                  <a:schemeClr val="bg1"/>
                </a:solidFill>
              </a:rPr>
              <a:t> mit Champagnersauce und frischem Blattspinat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Roastbeef | Sauce </a:t>
            </a:r>
            <a:r>
              <a:rPr lang="de-DE" dirty="0" err="1">
                <a:solidFill>
                  <a:schemeClr val="bg1"/>
                </a:solidFill>
              </a:rPr>
              <a:t>Bérnaise</a:t>
            </a:r>
            <a:r>
              <a:rPr lang="de-DE" dirty="0">
                <a:solidFill>
                  <a:schemeClr val="bg1"/>
                </a:solidFill>
              </a:rPr>
              <a:t> | Entenbrust | Gemüse | Rahmkartoffeln | Basmatireis | Rosmarinkartoffeln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Käseplatte | Mousse | Parfaits | Karamelllasagne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Champagne | Wasser | Kaffee | Tee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92,00 </a:t>
            </a:r>
            <a:r>
              <a:rPr lang="de-DE" b="1" dirty="0">
                <a:solidFill>
                  <a:schemeClr val="bg1"/>
                </a:solidFill>
              </a:rPr>
              <a:t>€ pro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3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356" y="453342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Tagungspauschalen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9232" y="3680560"/>
            <a:ext cx="59195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0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Weihnachtsbuffets </a:t>
            </a:r>
            <a:r>
              <a:rPr lang="de-DE" sz="5000" dirty="0" err="1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Dampland</a:t>
            </a:r>
            <a:r>
              <a:rPr lang="de-DE" sz="5000" dirty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 </a:t>
            </a:r>
            <a:endParaRPr lang="de-DE" sz="5000" dirty="0" smtClean="0">
              <a:solidFill>
                <a:schemeClr val="bg1"/>
              </a:solidFill>
              <a:latin typeface="Wood Heinz No4" panose="020B0803030000060504" pitchFamily="34" charset="0"/>
              <a:ea typeface="Wood Heinz No4" panose="020B0803030000060504" pitchFamily="34" charset="0"/>
            </a:endParaRPr>
          </a:p>
          <a:p>
            <a:pPr algn="ctr"/>
            <a:r>
              <a:rPr lang="de-DE" sz="50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&amp; </a:t>
            </a:r>
          </a:p>
          <a:p>
            <a:pPr algn="ctr"/>
            <a:r>
              <a:rPr lang="de-DE" sz="50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Weihnachtsmarkt</a:t>
            </a:r>
            <a:endParaRPr lang="de-DE" sz="5000" dirty="0">
              <a:solidFill>
                <a:schemeClr val="bg1"/>
              </a:solidFill>
              <a:latin typeface="Wood Heinz No4" panose="020B0803030000060504" pitchFamily="34" charset="0"/>
              <a:ea typeface="Wood Heinz No4" panose="020B0803030000060504" pitchFamily="34" charset="0"/>
            </a:endParaRPr>
          </a:p>
          <a:p>
            <a:pPr algn="ctr"/>
            <a:r>
              <a:rPr lang="de-DE" sz="5000" dirty="0" smtClean="0">
                <a:solidFill>
                  <a:schemeClr val="bg1"/>
                </a:solidFill>
                <a:latin typeface="Wood Heinz No4" panose="020B0803030000060504" pitchFamily="34" charset="0"/>
                <a:ea typeface="Wood Heinz No4" panose="020B0803030000060504" pitchFamily="34" charset="0"/>
              </a:rPr>
              <a:t>2024</a:t>
            </a:r>
            <a:endParaRPr lang="de-DE" sz="5000" dirty="0"/>
          </a:p>
        </p:txBody>
      </p:sp>
    </p:spTree>
    <p:extLst>
      <p:ext uri="{BB962C8B-B14F-4D97-AF65-F5344CB8AC3E}">
        <p14:creationId xmlns:p14="http://schemas.microsoft.com/office/powerpoint/2010/main" val="247519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-12032"/>
            <a:ext cx="6845807" cy="9906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900310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€ </a:t>
            </a:r>
            <a:r>
              <a:rPr lang="de-DE" b="1" dirty="0" smtClean="0">
                <a:solidFill>
                  <a:schemeClr val="bg1"/>
                </a:solidFill>
              </a:rPr>
              <a:t>62,- pro </a:t>
            </a:r>
            <a:r>
              <a:rPr lang="de-DE" b="1" dirty="0">
                <a:solidFill>
                  <a:schemeClr val="bg1"/>
                </a:solidFill>
              </a:rPr>
              <a:t>Person 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897670" y="1283019"/>
            <a:ext cx="5143500" cy="427835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Vorspeisen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891573" y="1615728"/>
            <a:ext cx="5143500" cy="2290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6800" dirty="0">
                <a:solidFill>
                  <a:schemeClr val="bg1"/>
                </a:solidFill>
              </a:rPr>
              <a:t>Feldsalat in Kräuter-Senf-Vinaigrette mit </a:t>
            </a:r>
            <a:r>
              <a:rPr lang="de-DE" sz="6800" dirty="0" err="1">
                <a:solidFill>
                  <a:schemeClr val="bg1"/>
                </a:solidFill>
              </a:rPr>
              <a:t>Speckcroûtons</a:t>
            </a:r>
            <a:endParaRPr lang="de-DE" sz="6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6800" dirty="0">
                <a:solidFill>
                  <a:schemeClr val="bg1"/>
                </a:solidFill>
              </a:rPr>
              <a:t>Rosa Scheiben vom Rind mit Remouladensauce </a:t>
            </a:r>
          </a:p>
          <a:p>
            <a:pPr>
              <a:lnSpc>
                <a:spcPct val="120000"/>
              </a:lnSpc>
            </a:pPr>
            <a:r>
              <a:rPr lang="de-DE" sz="6800" dirty="0">
                <a:solidFill>
                  <a:schemeClr val="bg1"/>
                </a:solidFill>
              </a:rPr>
              <a:t>Verschieden angemachte Salate</a:t>
            </a:r>
          </a:p>
          <a:p>
            <a:pPr>
              <a:lnSpc>
                <a:spcPct val="120000"/>
              </a:lnSpc>
            </a:pPr>
            <a:r>
              <a:rPr lang="de-DE" sz="6800" dirty="0">
                <a:solidFill>
                  <a:schemeClr val="bg1"/>
                </a:solidFill>
              </a:rPr>
              <a:t>Räucher- und </a:t>
            </a:r>
            <a:r>
              <a:rPr lang="de-DE" sz="6800" dirty="0" err="1">
                <a:solidFill>
                  <a:schemeClr val="bg1"/>
                </a:solidFill>
              </a:rPr>
              <a:t>Graved</a:t>
            </a:r>
            <a:r>
              <a:rPr lang="de-DE" sz="6800" dirty="0">
                <a:solidFill>
                  <a:schemeClr val="bg1"/>
                </a:solidFill>
              </a:rPr>
              <a:t> Lachs mit Senf-Honig-Dill-Sauce</a:t>
            </a:r>
          </a:p>
          <a:p>
            <a:pPr>
              <a:lnSpc>
                <a:spcPct val="120000"/>
              </a:lnSpc>
            </a:pPr>
            <a:r>
              <a:rPr lang="de-DE" sz="6800" dirty="0">
                <a:solidFill>
                  <a:schemeClr val="bg1"/>
                </a:solidFill>
              </a:rPr>
              <a:t>Parmaschinken auf </a:t>
            </a:r>
            <a:r>
              <a:rPr lang="de-DE" sz="6800" dirty="0" err="1">
                <a:solidFill>
                  <a:schemeClr val="bg1"/>
                </a:solidFill>
              </a:rPr>
              <a:t>Rucolasalat</a:t>
            </a:r>
            <a:r>
              <a:rPr lang="de-DE" sz="6800" dirty="0">
                <a:solidFill>
                  <a:schemeClr val="bg1"/>
                </a:solidFill>
              </a:rPr>
              <a:t> in </a:t>
            </a:r>
            <a:r>
              <a:rPr lang="de-DE" sz="6800" dirty="0" err="1" smtClean="0">
                <a:solidFill>
                  <a:schemeClr val="bg1"/>
                </a:solidFill>
              </a:rPr>
              <a:t>Balsamicodressing</a:t>
            </a:r>
            <a:r>
              <a:rPr lang="de-DE" sz="6800" dirty="0" smtClean="0">
                <a:solidFill>
                  <a:schemeClr val="bg1"/>
                </a:solidFill>
              </a:rPr>
              <a:t>, dazu </a:t>
            </a:r>
            <a:r>
              <a:rPr lang="de-DE" sz="6800" dirty="0">
                <a:solidFill>
                  <a:schemeClr val="bg1"/>
                </a:solidFill>
              </a:rPr>
              <a:t>Pinienkerne und Parmesan </a:t>
            </a:r>
          </a:p>
          <a:p>
            <a:pPr>
              <a:lnSpc>
                <a:spcPct val="120000"/>
              </a:lnSpc>
            </a:pPr>
            <a:r>
              <a:rPr lang="de-DE" sz="6800" dirty="0">
                <a:solidFill>
                  <a:schemeClr val="bg1"/>
                </a:solidFill>
              </a:rPr>
              <a:t>B</a:t>
            </a:r>
            <a:r>
              <a:rPr lang="de-DE" sz="6800" dirty="0" smtClean="0">
                <a:solidFill>
                  <a:schemeClr val="bg1"/>
                </a:solidFill>
              </a:rPr>
              <a:t>untes </a:t>
            </a:r>
            <a:r>
              <a:rPr lang="de-DE" sz="6800" dirty="0">
                <a:solidFill>
                  <a:schemeClr val="bg1"/>
                </a:solidFill>
              </a:rPr>
              <a:t>Salatbuffet mit verschiedenen Dressings</a:t>
            </a:r>
          </a:p>
          <a:p>
            <a:pPr>
              <a:lnSpc>
                <a:spcPct val="120000"/>
              </a:lnSpc>
            </a:pPr>
            <a:endParaRPr lang="de-DE" sz="7200" dirty="0">
              <a:solidFill>
                <a:schemeClr val="bg1"/>
              </a:solidFill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857249" y="4060915"/>
            <a:ext cx="5143500" cy="42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</a:rPr>
              <a:t>Suppe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6" name="Untertitel 2"/>
          <p:cNvSpPr txBox="1">
            <a:spLocks/>
          </p:cNvSpPr>
          <p:nvPr/>
        </p:nvSpPr>
        <p:spPr>
          <a:xfrm>
            <a:off x="869606" y="4428036"/>
            <a:ext cx="5143500" cy="3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>
                <a:solidFill>
                  <a:schemeClr val="bg1"/>
                </a:solidFill>
              </a:rPr>
              <a:t>Maronenschaumsüppchen</a:t>
            </a:r>
          </a:p>
        </p:txBody>
      </p:sp>
      <p:sp>
        <p:nvSpPr>
          <p:cNvPr id="17" name="Untertitel 2"/>
          <p:cNvSpPr txBox="1">
            <a:spLocks/>
          </p:cNvSpPr>
          <p:nvPr/>
        </p:nvSpPr>
        <p:spPr>
          <a:xfrm>
            <a:off x="869603" y="4907747"/>
            <a:ext cx="5143500" cy="42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</a:rPr>
              <a:t>Hauptgänge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869601" y="5359781"/>
            <a:ext cx="5143500" cy="1792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bg1"/>
                </a:solidFill>
              </a:rPr>
              <a:t>Gebratener Kabeljau auf Spitzkohl, Dijon-Senf-Sauce und gebackene Herzogin Kartoffeln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bg1"/>
                </a:solidFill>
              </a:rPr>
              <a:t>Knuspriger Enten- und </a:t>
            </a:r>
            <a:r>
              <a:rPr lang="de-DE" sz="1700" dirty="0" smtClean="0">
                <a:solidFill>
                  <a:schemeClr val="bg1"/>
                </a:solidFill>
              </a:rPr>
              <a:t>Gänsebraten mit </a:t>
            </a:r>
            <a:r>
              <a:rPr lang="de-DE" sz="1700" dirty="0">
                <a:solidFill>
                  <a:schemeClr val="bg1"/>
                </a:solidFill>
              </a:rPr>
              <a:t>Apfelrotkohl und Semmelknödel</a:t>
            </a:r>
          </a:p>
          <a:p>
            <a:pPr>
              <a:lnSpc>
                <a:spcPct val="100000"/>
              </a:lnSpc>
            </a:pPr>
            <a:r>
              <a:rPr lang="de-DE" sz="1700" dirty="0">
                <a:solidFill>
                  <a:schemeClr val="bg1"/>
                </a:solidFill>
              </a:rPr>
              <a:t>Gegrillte Hüftsteaks mit Sauce </a:t>
            </a:r>
            <a:r>
              <a:rPr lang="de-DE" sz="1700" dirty="0" err="1">
                <a:solidFill>
                  <a:schemeClr val="bg1"/>
                </a:solidFill>
              </a:rPr>
              <a:t>béarnaise</a:t>
            </a:r>
            <a:r>
              <a:rPr lang="de-DE" sz="1700" dirty="0">
                <a:solidFill>
                  <a:schemeClr val="bg1"/>
                </a:solidFill>
              </a:rPr>
              <a:t>, winterliche regionale Gemüseauswahl und kleine </a:t>
            </a:r>
            <a:r>
              <a:rPr lang="de-DE" sz="1700" dirty="0" smtClean="0">
                <a:solidFill>
                  <a:schemeClr val="bg1"/>
                </a:solidFill>
              </a:rPr>
              <a:t>Backkartoffeln</a:t>
            </a:r>
            <a:endParaRPr lang="de-DE" sz="1700" dirty="0">
              <a:solidFill>
                <a:schemeClr val="bg1"/>
              </a:solidFill>
            </a:endParaRPr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>
            <a:off x="873606" y="7156083"/>
            <a:ext cx="5143500" cy="42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</a:rPr>
              <a:t>Dessert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0" name="Untertitel 2"/>
          <p:cNvSpPr txBox="1">
            <a:spLocks/>
          </p:cNvSpPr>
          <p:nvPr/>
        </p:nvSpPr>
        <p:spPr>
          <a:xfrm>
            <a:off x="897670" y="7579131"/>
            <a:ext cx="5143500" cy="1088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>
                <a:solidFill>
                  <a:schemeClr val="bg1"/>
                </a:solidFill>
              </a:rPr>
              <a:t>Crème </a:t>
            </a:r>
            <a:r>
              <a:rPr lang="de-DE" sz="1700" dirty="0" err="1">
                <a:solidFill>
                  <a:schemeClr val="bg1"/>
                </a:solidFill>
              </a:rPr>
              <a:t>Brûlée</a:t>
            </a:r>
            <a:endParaRPr lang="de-DE" sz="1700" dirty="0">
              <a:solidFill>
                <a:schemeClr val="bg1"/>
              </a:solidFill>
            </a:endParaRPr>
          </a:p>
          <a:p>
            <a:r>
              <a:rPr lang="de-DE" sz="1700" dirty="0">
                <a:solidFill>
                  <a:schemeClr val="bg1"/>
                </a:solidFill>
              </a:rPr>
              <a:t>Zweierlei Schokoladenmousse mit Gewürzkirschen</a:t>
            </a:r>
          </a:p>
          <a:p>
            <a:r>
              <a:rPr lang="de-DE" sz="1700" dirty="0">
                <a:solidFill>
                  <a:schemeClr val="bg1"/>
                </a:solidFill>
              </a:rPr>
              <a:t>Schokoladenbrunnen mit frischem Obst</a:t>
            </a:r>
          </a:p>
        </p:txBody>
      </p:sp>
    </p:spTree>
    <p:extLst>
      <p:ext uri="{BB962C8B-B14F-4D97-AF65-F5344CB8AC3E}">
        <p14:creationId xmlns:p14="http://schemas.microsoft.com/office/powerpoint/2010/main" val="31365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-12032"/>
            <a:ext cx="6845807" cy="9906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900310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€ </a:t>
            </a:r>
            <a:r>
              <a:rPr lang="de-DE" b="1" dirty="0" smtClean="0">
                <a:solidFill>
                  <a:schemeClr val="bg1"/>
                </a:solidFill>
              </a:rPr>
              <a:t>62,- pro </a:t>
            </a:r>
            <a:r>
              <a:rPr lang="de-DE" b="1" dirty="0">
                <a:solidFill>
                  <a:schemeClr val="bg1"/>
                </a:solidFill>
              </a:rPr>
              <a:t>Person 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869606" y="1581448"/>
            <a:ext cx="5143500" cy="427835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Vorspeisen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857249" y="2030059"/>
            <a:ext cx="5143500" cy="229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>
                <a:solidFill>
                  <a:schemeClr val="bg1"/>
                </a:solidFill>
              </a:rPr>
              <a:t>Geräucherte Gänsebrust auf Waldorfsalat </a:t>
            </a:r>
          </a:p>
          <a:p>
            <a:r>
              <a:rPr lang="de-DE" sz="1700" dirty="0">
                <a:solidFill>
                  <a:schemeClr val="bg1"/>
                </a:solidFill>
              </a:rPr>
              <a:t>Rosa Scheiben vom Kalb mit Thunfischsauce und Kapern</a:t>
            </a:r>
          </a:p>
          <a:p>
            <a:r>
              <a:rPr lang="de-DE" sz="1700" dirty="0">
                <a:solidFill>
                  <a:schemeClr val="bg1"/>
                </a:solidFill>
              </a:rPr>
              <a:t>Verschieden angemachte Salate</a:t>
            </a:r>
          </a:p>
          <a:p>
            <a:r>
              <a:rPr lang="de-DE" sz="1700" dirty="0">
                <a:solidFill>
                  <a:schemeClr val="bg1"/>
                </a:solidFill>
              </a:rPr>
              <a:t>Variation von der geräucherten Makrele</a:t>
            </a:r>
          </a:p>
          <a:p>
            <a:r>
              <a:rPr lang="de-DE" sz="1700" dirty="0" err="1">
                <a:solidFill>
                  <a:schemeClr val="bg1"/>
                </a:solidFill>
              </a:rPr>
              <a:t>Rindercarpaccio</a:t>
            </a:r>
            <a:r>
              <a:rPr lang="de-DE" sz="1700" dirty="0">
                <a:solidFill>
                  <a:schemeClr val="bg1"/>
                </a:solidFill>
              </a:rPr>
              <a:t> mit Pinienkernen und </a:t>
            </a:r>
            <a:r>
              <a:rPr lang="de-DE" sz="1700" dirty="0" err="1">
                <a:solidFill>
                  <a:schemeClr val="bg1"/>
                </a:solidFill>
              </a:rPr>
              <a:t>Grana</a:t>
            </a:r>
            <a:r>
              <a:rPr lang="de-DE" sz="1700" dirty="0">
                <a:solidFill>
                  <a:schemeClr val="bg1"/>
                </a:solidFill>
              </a:rPr>
              <a:t> </a:t>
            </a:r>
            <a:r>
              <a:rPr lang="de-DE" sz="1700" dirty="0" err="1">
                <a:solidFill>
                  <a:schemeClr val="bg1"/>
                </a:solidFill>
              </a:rPr>
              <a:t>Padano</a:t>
            </a:r>
            <a:endParaRPr lang="de-DE" sz="1700" dirty="0">
              <a:solidFill>
                <a:schemeClr val="bg1"/>
              </a:solidFill>
            </a:endParaRPr>
          </a:p>
          <a:p>
            <a:r>
              <a:rPr lang="de-DE" sz="1700" dirty="0">
                <a:solidFill>
                  <a:schemeClr val="bg1"/>
                </a:solidFill>
              </a:rPr>
              <a:t>buntes Salatbuffet mit verschiedenen Dressings</a:t>
            </a:r>
          </a:p>
          <a:p>
            <a:endParaRPr lang="de-DE" sz="7200" dirty="0">
              <a:solidFill>
                <a:schemeClr val="bg1"/>
              </a:solidFill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857249" y="4217331"/>
            <a:ext cx="5143500" cy="42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</a:rPr>
              <a:t>Suppe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6" name="Untertitel 2"/>
          <p:cNvSpPr txBox="1">
            <a:spLocks/>
          </p:cNvSpPr>
          <p:nvPr/>
        </p:nvSpPr>
        <p:spPr>
          <a:xfrm>
            <a:off x="869606" y="4584452"/>
            <a:ext cx="5143500" cy="3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 smtClean="0">
                <a:solidFill>
                  <a:schemeClr val="bg1"/>
                </a:solidFill>
              </a:rPr>
              <a:t>Getrüffelte Kartoffelsuppe</a:t>
            </a:r>
            <a:endParaRPr lang="de-DE" sz="1700" dirty="0">
              <a:solidFill>
                <a:schemeClr val="bg1"/>
              </a:solidFill>
            </a:endParaRPr>
          </a:p>
        </p:txBody>
      </p:sp>
      <p:sp>
        <p:nvSpPr>
          <p:cNvPr id="17" name="Untertitel 2"/>
          <p:cNvSpPr txBox="1">
            <a:spLocks/>
          </p:cNvSpPr>
          <p:nvPr/>
        </p:nvSpPr>
        <p:spPr>
          <a:xfrm>
            <a:off x="869603" y="5088227"/>
            <a:ext cx="5143500" cy="42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</a:rPr>
              <a:t>Hauptgänge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869601" y="5552293"/>
            <a:ext cx="5143500" cy="1792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>
                <a:solidFill>
                  <a:schemeClr val="bg1"/>
                </a:solidFill>
              </a:rPr>
              <a:t>Variation vom mariniertem Lachs und Zander auf Rahmwirsing</a:t>
            </a:r>
          </a:p>
          <a:p>
            <a:r>
              <a:rPr lang="de-DE" sz="1700" dirty="0">
                <a:solidFill>
                  <a:schemeClr val="bg1"/>
                </a:solidFill>
              </a:rPr>
              <a:t>Roastbeef rosa </a:t>
            </a:r>
            <a:r>
              <a:rPr lang="de-DE" sz="1700" dirty="0" smtClean="0">
                <a:solidFill>
                  <a:schemeClr val="bg1"/>
                </a:solidFill>
              </a:rPr>
              <a:t>gebraten</a:t>
            </a:r>
            <a:r>
              <a:rPr lang="de-DE" sz="1700" b="1" dirty="0" smtClean="0">
                <a:solidFill>
                  <a:schemeClr val="bg1"/>
                </a:solidFill>
              </a:rPr>
              <a:t>,</a:t>
            </a:r>
            <a:r>
              <a:rPr lang="de-DE" sz="1700" dirty="0">
                <a:solidFill>
                  <a:schemeClr val="bg1"/>
                </a:solidFill>
              </a:rPr>
              <a:t> </a:t>
            </a:r>
            <a:r>
              <a:rPr lang="de-DE" sz="1700" dirty="0" smtClean="0">
                <a:solidFill>
                  <a:schemeClr val="bg1"/>
                </a:solidFill>
              </a:rPr>
              <a:t>mit </a:t>
            </a:r>
            <a:r>
              <a:rPr lang="de-DE" sz="1700" dirty="0">
                <a:solidFill>
                  <a:schemeClr val="bg1"/>
                </a:solidFill>
              </a:rPr>
              <a:t>Sauce </a:t>
            </a:r>
            <a:r>
              <a:rPr lang="de-DE" sz="1700" dirty="0" err="1">
                <a:solidFill>
                  <a:schemeClr val="bg1"/>
                </a:solidFill>
              </a:rPr>
              <a:t>béarnaise</a:t>
            </a:r>
            <a:r>
              <a:rPr lang="de-DE" sz="1700" dirty="0">
                <a:solidFill>
                  <a:schemeClr val="bg1"/>
                </a:solidFill>
              </a:rPr>
              <a:t>, dazu Kartoffelgratin und Speckbohnen</a:t>
            </a:r>
          </a:p>
          <a:p>
            <a:r>
              <a:rPr lang="de-DE" sz="1700" dirty="0">
                <a:solidFill>
                  <a:schemeClr val="bg1"/>
                </a:solidFill>
              </a:rPr>
              <a:t>Wildgulasch aus der Hirschkeule an einer </a:t>
            </a:r>
            <a:r>
              <a:rPr lang="de-DE" sz="1700" dirty="0" smtClean="0">
                <a:solidFill>
                  <a:schemeClr val="bg1"/>
                </a:solidFill>
              </a:rPr>
              <a:t>Walpilzsauce, Rosenkohl </a:t>
            </a:r>
            <a:r>
              <a:rPr lang="de-DE" sz="1700" dirty="0">
                <a:solidFill>
                  <a:schemeClr val="bg1"/>
                </a:solidFill>
              </a:rPr>
              <a:t>und Kräuterspätzle</a:t>
            </a:r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>
            <a:off x="873606" y="7396723"/>
            <a:ext cx="5143500" cy="42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>
                <a:solidFill>
                  <a:schemeClr val="bg1"/>
                </a:solidFill>
              </a:rPr>
              <a:t>Dessert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0" name="Untertitel 2"/>
          <p:cNvSpPr txBox="1">
            <a:spLocks/>
          </p:cNvSpPr>
          <p:nvPr/>
        </p:nvSpPr>
        <p:spPr>
          <a:xfrm>
            <a:off x="897670" y="7819771"/>
            <a:ext cx="5143500" cy="1088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>
                <a:solidFill>
                  <a:schemeClr val="bg1"/>
                </a:solidFill>
              </a:rPr>
              <a:t>Weihnachtliches Dessertbüffet</a:t>
            </a:r>
          </a:p>
        </p:txBody>
      </p:sp>
    </p:spTree>
    <p:extLst>
      <p:ext uri="{BB962C8B-B14F-4D97-AF65-F5344CB8AC3E}">
        <p14:creationId xmlns:p14="http://schemas.microsoft.com/office/powerpoint/2010/main" val="2533630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" y="1583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4703" y="1161418"/>
            <a:ext cx="671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Weihnachtsmarkt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0466" y="2766655"/>
            <a:ext cx="55817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Auf der Hotel-Aktionswiese bieten wir von 16 bis 22 Uhr</a:t>
            </a:r>
            <a:endParaRPr lang="de-DE" dirty="0" smtClean="0"/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einige Hütten mit Getränke und Speiseausschank.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Mit Tannenbäumen, Feuerschalen und stimmungsvoller Beleuchtung stimmen wir Sie auf die Weihnachtszeit ein.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Unser DJ bietet Unterhaltung für Ihre Feier von 18-22 Uhr.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Hamburger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Brioche </a:t>
            </a:r>
            <a:r>
              <a:rPr lang="de-DE" dirty="0" err="1">
                <a:solidFill>
                  <a:schemeClr val="bg1"/>
                </a:solidFill>
              </a:rPr>
              <a:t>Bun</a:t>
            </a:r>
            <a:r>
              <a:rPr lang="de-DE" dirty="0">
                <a:solidFill>
                  <a:schemeClr val="bg1"/>
                </a:solidFill>
              </a:rPr>
              <a:t> | Rote Zwiebelmarmelade | Tomate | Salat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Pulled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Pork</a:t>
            </a:r>
            <a:r>
              <a:rPr lang="de-DE" b="1" dirty="0">
                <a:solidFill>
                  <a:schemeClr val="bg1"/>
                </a:solidFill>
              </a:rPr>
              <a:t> Burger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Brioche </a:t>
            </a:r>
            <a:r>
              <a:rPr lang="de-DE" dirty="0" err="1">
                <a:solidFill>
                  <a:schemeClr val="bg1"/>
                </a:solidFill>
              </a:rPr>
              <a:t>Bun</a:t>
            </a:r>
            <a:r>
              <a:rPr lang="de-DE" dirty="0">
                <a:solidFill>
                  <a:schemeClr val="bg1"/>
                </a:solidFill>
              </a:rPr>
              <a:t> | </a:t>
            </a:r>
            <a:r>
              <a:rPr lang="de-DE" dirty="0" err="1">
                <a:solidFill>
                  <a:schemeClr val="bg1"/>
                </a:solidFill>
              </a:rPr>
              <a:t>Pulled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Pork</a:t>
            </a:r>
            <a:r>
              <a:rPr lang="de-DE" dirty="0">
                <a:solidFill>
                  <a:schemeClr val="bg1"/>
                </a:solidFill>
              </a:rPr>
              <a:t> | BBQ Sauce | Krautsalat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Räucherlachs vom </a:t>
            </a:r>
            <a:r>
              <a:rPr lang="de-DE" b="1" dirty="0" err="1">
                <a:solidFill>
                  <a:schemeClr val="bg1"/>
                </a:solidFill>
              </a:rPr>
              <a:t>Smoker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Mariniertes Lachsfilet | Senf-Honig-Dill-Soße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Mutzen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frisch gebackene Mutzen | Puderzucker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Champignonpfanne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Champignons | Rote Zwiebeln | Frühlingslauch | Knoblauchdip | Brot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 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94426" y="2084748"/>
            <a:ext cx="381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Ab 120 Personen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0798" y="1508755"/>
            <a:ext cx="6521116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bg1"/>
                </a:solidFill>
              </a:rPr>
              <a:t>Getränke-Angebot </a:t>
            </a:r>
            <a:r>
              <a:rPr lang="de-DE" sz="3000" b="1" dirty="0" smtClean="0">
                <a:solidFill>
                  <a:schemeClr val="bg1"/>
                </a:solidFill>
              </a:rPr>
              <a:t> „</a:t>
            </a:r>
            <a:r>
              <a:rPr lang="de-DE" sz="3000" b="1" dirty="0">
                <a:solidFill>
                  <a:schemeClr val="bg1"/>
                </a:solidFill>
              </a:rPr>
              <a:t>Weihnachtsmarkt“ </a:t>
            </a:r>
            <a:endParaRPr lang="de-DE" sz="3000" dirty="0">
              <a:solidFill>
                <a:schemeClr val="bg1"/>
              </a:solidFill>
            </a:endParaRPr>
          </a:p>
          <a:p>
            <a:pPr algn="ctr"/>
            <a:endParaRPr lang="de-DE" sz="1400" dirty="0" smtClean="0">
              <a:solidFill>
                <a:schemeClr val="bg1"/>
              </a:solidFill>
            </a:endParaRP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(Gilt </a:t>
            </a:r>
            <a:r>
              <a:rPr lang="de-DE" sz="1400" dirty="0">
                <a:solidFill>
                  <a:schemeClr val="bg1"/>
                </a:solidFill>
              </a:rPr>
              <a:t>für 4 Stunden, für jede weitere Stunde berechnen wir 10,- € pro </a:t>
            </a:r>
            <a:r>
              <a:rPr lang="de-DE" sz="1400" dirty="0" smtClean="0">
                <a:solidFill>
                  <a:schemeClr val="bg1"/>
                </a:solidFill>
              </a:rPr>
              <a:t>Person)</a:t>
            </a:r>
            <a:endParaRPr lang="de-DE" sz="1400" dirty="0">
              <a:solidFill>
                <a:schemeClr val="bg1"/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Wittenseer</a:t>
            </a:r>
            <a:r>
              <a:rPr lang="de-DE" dirty="0" smtClean="0">
                <a:solidFill>
                  <a:schemeClr val="bg1"/>
                </a:solidFill>
              </a:rPr>
              <a:t> Mineralwasser Gourmet Naturell und </a:t>
            </a:r>
            <a:r>
              <a:rPr lang="de-DE" dirty="0" err="1" smtClean="0">
                <a:solidFill>
                  <a:schemeClr val="bg1"/>
                </a:solidFill>
              </a:rPr>
              <a:t>Feinperlig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Coca-Cola </a:t>
            </a:r>
            <a:r>
              <a:rPr lang="de-DE" dirty="0">
                <a:solidFill>
                  <a:schemeClr val="bg1"/>
                </a:solidFill>
              </a:rPr>
              <a:t>| Cola-Cola </a:t>
            </a:r>
            <a:r>
              <a:rPr lang="de-DE" dirty="0" smtClean="0">
                <a:solidFill>
                  <a:schemeClr val="bg1"/>
                </a:solidFill>
              </a:rPr>
              <a:t>Zero | Fanta </a:t>
            </a:r>
            <a:r>
              <a:rPr lang="de-DE" dirty="0">
                <a:solidFill>
                  <a:schemeClr val="bg1"/>
                </a:solidFill>
              </a:rPr>
              <a:t>| Sprite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Granini </a:t>
            </a:r>
            <a:r>
              <a:rPr lang="de-DE" dirty="0">
                <a:solidFill>
                  <a:schemeClr val="bg1"/>
                </a:solidFill>
              </a:rPr>
              <a:t>Apfelsaft | Orangensaft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Flensburger Pilsener | Alsterwasser | Alkoholfrei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Erdinger Hefeweizen | Alkoholfrei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Rotwein | Chianti </a:t>
            </a:r>
            <a:r>
              <a:rPr lang="de-DE" dirty="0" err="1">
                <a:solidFill>
                  <a:schemeClr val="bg1"/>
                </a:solidFill>
              </a:rPr>
              <a:t>Cuvée</a:t>
            </a:r>
            <a:r>
              <a:rPr lang="de-DE" dirty="0">
                <a:solidFill>
                  <a:schemeClr val="bg1"/>
                </a:solidFill>
              </a:rPr>
              <a:t> DOCG | </a:t>
            </a:r>
            <a:r>
              <a:rPr lang="de-DE" dirty="0" err="1" smtClean="0">
                <a:solidFill>
                  <a:schemeClr val="bg1"/>
                </a:solidFill>
              </a:rPr>
              <a:t>Toscana</a:t>
            </a:r>
            <a:r>
              <a:rPr lang="de-DE" dirty="0" smtClean="0">
                <a:solidFill>
                  <a:schemeClr val="bg1"/>
                </a:solidFill>
              </a:rPr>
              <a:t>/Italien | St</a:t>
            </a:r>
            <a:r>
              <a:rPr lang="de-DE" dirty="0">
                <a:solidFill>
                  <a:schemeClr val="bg1"/>
                </a:solidFill>
              </a:rPr>
              <a:t>. </a:t>
            </a:r>
            <a:r>
              <a:rPr lang="de-DE" dirty="0" err="1">
                <a:solidFill>
                  <a:schemeClr val="bg1"/>
                </a:solidFill>
              </a:rPr>
              <a:t>Barthelmeh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Filterkaffee | Verschiedene </a:t>
            </a:r>
            <a:r>
              <a:rPr lang="de-DE" dirty="0">
                <a:solidFill>
                  <a:schemeClr val="bg1"/>
                </a:solidFill>
              </a:rPr>
              <a:t>Sorten Tee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Christkindl</a:t>
            </a:r>
            <a:r>
              <a:rPr lang="de-DE" dirty="0" smtClean="0">
                <a:solidFill>
                  <a:schemeClr val="bg1"/>
                </a:solidFill>
              </a:rPr>
              <a:t> Glühwein mit </a:t>
            </a:r>
            <a:r>
              <a:rPr lang="de-DE" dirty="0">
                <a:solidFill>
                  <a:schemeClr val="bg1"/>
                </a:solidFill>
              </a:rPr>
              <a:t>Amaretto oder Hansen Rum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Kinderpunsch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Wikinger </a:t>
            </a:r>
            <a:r>
              <a:rPr lang="de-DE" dirty="0" smtClean="0">
                <a:solidFill>
                  <a:schemeClr val="bg1"/>
                </a:solidFill>
              </a:rPr>
              <a:t>Met | Roter </a:t>
            </a:r>
            <a:r>
              <a:rPr lang="de-DE" dirty="0">
                <a:solidFill>
                  <a:schemeClr val="bg1"/>
                </a:solidFill>
              </a:rPr>
              <a:t>Wikinger Met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Lumumba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  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136,00 € pro Person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(Speisen, Getränke und DJ)</a:t>
            </a:r>
          </a:p>
          <a:p>
            <a:endParaRPr lang="de-DE" sz="1400" dirty="0" smtClean="0"/>
          </a:p>
          <a:p>
            <a:endParaRPr lang="de-DE" sz="1400" dirty="0"/>
          </a:p>
          <a:p>
            <a:r>
              <a:rPr lang="de-DE" sz="1400" dirty="0" smtClean="0">
                <a:solidFill>
                  <a:schemeClr val="bg1"/>
                </a:solidFill>
              </a:rPr>
              <a:t>Optional können wir anbieten: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Feuershow (ca. 20 Min.)							800,00 €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Live Band (2x30 Min.							550,00 €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Wikinger Animation 							800,00 €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(Axtwerfen, </a:t>
            </a:r>
            <a:r>
              <a:rPr lang="de-DE" sz="1400" dirty="0" err="1" smtClean="0">
                <a:solidFill>
                  <a:schemeClr val="bg1"/>
                </a:solidFill>
              </a:rPr>
              <a:t>BogenBüxenschießen</a:t>
            </a:r>
            <a:r>
              <a:rPr lang="de-DE" sz="1400" dirty="0" smtClean="0">
                <a:solidFill>
                  <a:schemeClr val="bg1"/>
                </a:solidFill>
              </a:rPr>
              <a:t>, </a:t>
            </a:r>
            <a:r>
              <a:rPr lang="de-DE" sz="1400" dirty="0" err="1" smtClean="0">
                <a:solidFill>
                  <a:schemeClr val="bg1"/>
                </a:solidFill>
              </a:rPr>
              <a:t>Tanpenziehen</a:t>
            </a:r>
            <a:r>
              <a:rPr lang="de-DE" sz="1400" dirty="0" smtClean="0">
                <a:solidFill>
                  <a:schemeClr val="bg1"/>
                </a:solidFill>
              </a:rPr>
              <a:t> usw.)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25615" y="3498892"/>
            <a:ext cx="5140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Extraleistungen</a:t>
            </a:r>
          </a:p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für das</a:t>
            </a:r>
          </a:p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„Big Thing“</a:t>
            </a:r>
            <a:endParaRPr lang="de-DE" sz="54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14394" y="8575597"/>
            <a:ext cx="505391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</a:rPr>
              <a:t>Alle extra Leistungen sind buchbar ab 25 Personen und maximal bis 500 Personen möglich.</a:t>
            </a:r>
          </a:p>
        </p:txBody>
      </p:sp>
    </p:spTree>
    <p:extLst>
      <p:ext uri="{BB962C8B-B14F-4D97-AF65-F5344CB8AC3E}">
        <p14:creationId xmlns:p14="http://schemas.microsoft.com/office/powerpoint/2010/main" val="33909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359244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Finger Food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6054" y="2807306"/>
            <a:ext cx="577060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Kalte Appetithäppchen	</a:t>
            </a:r>
            <a:r>
              <a:rPr lang="de-DE" b="1" dirty="0">
                <a:solidFill>
                  <a:schemeClr val="bg1"/>
                </a:solidFill>
              </a:rPr>
              <a:t>			pro Portion </a:t>
            </a:r>
          </a:p>
          <a:p>
            <a:endParaRPr lang="de-DE" sz="1100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XL Butterbrezel  </a:t>
            </a:r>
            <a:r>
              <a:rPr lang="de-DE" dirty="0">
                <a:solidFill>
                  <a:schemeClr val="bg1"/>
                </a:solidFill>
              </a:rPr>
              <a:t>						 </a:t>
            </a:r>
            <a:r>
              <a:rPr lang="de-DE" dirty="0" smtClean="0">
                <a:solidFill>
                  <a:schemeClr val="bg1"/>
                </a:solidFill>
              </a:rPr>
              <a:t>   5,00 </a:t>
            </a:r>
            <a:r>
              <a:rPr lang="de-DE" dirty="0">
                <a:solidFill>
                  <a:schemeClr val="bg1"/>
                </a:solidFill>
              </a:rPr>
              <a:t>€ </a:t>
            </a:r>
          </a:p>
          <a:p>
            <a:endParaRPr lang="de-DE" sz="1050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Gemüsesticks</a:t>
            </a:r>
            <a:r>
              <a:rPr lang="de-DE" dirty="0">
                <a:solidFill>
                  <a:schemeClr val="bg1"/>
                </a:solidFill>
              </a:rPr>
              <a:t> mit Kräuterquark 			    4,50 € </a:t>
            </a:r>
          </a:p>
          <a:p>
            <a:endParaRPr lang="de-DE" sz="105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Matjestartar mit Schwarzbrot 			    5,50 € </a:t>
            </a:r>
          </a:p>
          <a:p>
            <a:endParaRPr lang="de-DE" sz="105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Mozzarella/Tomatenspieß 				    4,50 €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sz="2000" b="1" dirty="0">
                <a:solidFill>
                  <a:schemeClr val="bg1"/>
                </a:solidFill>
              </a:rPr>
              <a:t>Warme Appetithäppchen </a:t>
            </a:r>
            <a:r>
              <a:rPr lang="de-DE" b="1" dirty="0">
                <a:solidFill>
                  <a:schemeClr val="bg1"/>
                </a:solidFill>
              </a:rPr>
              <a:t>				pro Portion </a:t>
            </a:r>
          </a:p>
          <a:p>
            <a:endParaRPr lang="de-DE" sz="110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Backpflaume im Speckmantel 			   5,00 € </a:t>
            </a:r>
          </a:p>
          <a:p>
            <a:endParaRPr lang="de-DE" sz="105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Frühlingsrolle mit Chili Dip 				   5,00 € </a:t>
            </a:r>
          </a:p>
          <a:p>
            <a:endParaRPr lang="de-DE" sz="1050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Chicken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Teriyaki</a:t>
            </a:r>
            <a:r>
              <a:rPr lang="de-DE" dirty="0">
                <a:solidFill>
                  <a:schemeClr val="bg1"/>
                </a:solidFill>
              </a:rPr>
              <a:t> Spieße					   </a:t>
            </a:r>
            <a:r>
              <a:rPr lang="de-DE" dirty="0" smtClean="0">
                <a:solidFill>
                  <a:schemeClr val="bg1"/>
                </a:solidFill>
              </a:rPr>
              <a:t>5,50 </a:t>
            </a:r>
            <a:r>
              <a:rPr lang="de-DE" dirty="0">
                <a:solidFill>
                  <a:schemeClr val="bg1"/>
                </a:solidFill>
              </a:rPr>
              <a:t>€</a:t>
            </a:r>
          </a:p>
          <a:p>
            <a:r>
              <a:rPr lang="de-DE" dirty="0">
                <a:solidFill>
                  <a:schemeClr val="bg1"/>
                </a:solidFill>
              </a:rPr>
              <a:t>mit Sweet-Sour-Sauce 		</a:t>
            </a:r>
          </a:p>
          <a:p>
            <a:endParaRPr lang="de-DE" sz="105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Currywurst 							   </a:t>
            </a:r>
            <a:r>
              <a:rPr lang="de-DE" dirty="0" smtClean="0">
                <a:solidFill>
                  <a:schemeClr val="bg1"/>
                </a:solidFill>
              </a:rPr>
              <a:t>5,50 </a:t>
            </a:r>
            <a:r>
              <a:rPr lang="de-DE" dirty="0">
                <a:solidFill>
                  <a:schemeClr val="bg1"/>
                </a:solidFill>
              </a:rPr>
              <a:t>€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62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359244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Flying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29942" y="2520777"/>
            <a:ext cx="34228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C000"/>
                </a:solidFill>
              </a:rPr>
              <a:t>Warme </a:t>
            </a:r>
            <a:r>
              <a:rPr lang="de-DE" sz="2000" b="1" dirty="0" smtClean="0">
                <a:solidFill>
                  <a:srgbClr val="FFC000"/>
                </a:solidFill>
              </a:rPr>
              <a:t>Schmankerl </a:t>
            </a:r>
          </a:p>
          <a:p>
            <a:pPr algn="ctr"/>
            <a:r>
              <a:rPr lang="de-DE" sz="2000" b="1" dirty="0" smtClean="0">
                <a:solidFill>
                  <a:srgbClr val="FFC000"/>
                </a:solidFill>
              </a:rPr>
              <a:t>aus </a:t>
            </a:r>
            <a:r>
              <a:rPr lang="de-DE" sz="2000" b="1" dirty="0">
                <a:solidFill>
                  <a:srgbClr val="FFC000"/>
                </a:solidFill>
              </a:rPr>
              <a:t>dem Glas </a:t>
            </a:r>
            <a:endParaRPr lang="de-DE" sz="1100" b="1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Riesengarnele mit </a:t>
            </a:r>
            <a:r>
              <a:rPr lang="de-DE" dirty="0" err="1">
                <a:solidFill>
                  <a:schemeClr val="bg1"/>
                </a:solidFill>
              </a:rPr>
              <a:t>Wakamesalat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Tafelspitz mit Meerrettichsauce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Ravioli </a:t>
            </a:r>
            <a:r>
              <a:rPr lang="de-DE" dirty="0" err="1">
                <a:solidFill>
                  <a:schemeClr val="bg1"/>
                </a:solidFill>
              </a:rPr>
              <a:t>Grana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Padano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1843" y="4967410"/>
            <a:ext cx="31571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C000"/>
                </a:solidFill>
              </a:rPr>
              <a:t>Herzhafte Vorspeisen aus dem Glas 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Chopped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Chicken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mit </a:t>
            </a:r>
            <a:r>
              <a:rPr lang="de-DE" dirty="0" err="1">
                <a:solidFill>
                  <a:schemeClr val="bg1"/>
                </a:solidFill>
              </a:rPr>
              <a:t>Tomatenpesto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Kalbsfrikadelle mit Erbsen in Variation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Gebeizter Lachs auf </a:t>
            </a:r>
            <a:r>
              <a:rPr lang="de-DE" dirty="0" err="1">
                <a:solidFill>
                  <a:schemeClr val="bg1"/>
                </a:solidFill>
              </a:rPr>
              <a:t>Yuzu</a:t>
            </a:r>
            <a:r>
              <a:rPr lang="de-DE" dirty="0">
                <a:solidFill>
                  <a:schemeClr val="bg1"/>
                </a:solidFill>
              </a:rPr>
              <a:t>-Frischkäse-Mousse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Mariniertes Kalbsfleisch auf </a:t>
            </a:r>
            <a:r>
              <a:rPr lang="de-DE" dirty="0" err="1">
                <a:solidFill>
                  <a:schemeClr val="bg1"/>
                </a:solidFill>
              </a:rPr>
              <a:t>Thunfischmou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429001" y="4967409"/>
            <a:ext cx="316951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C000"/>
                </a:solidFill>
              </a:rPr>
              <a:t>Süße und fruchtige Desserts aus dem Glas 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Salted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Caramell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Mango mit Chili und weißer Schokolade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Himbeer-Mousse mit Minze und </a:t>
            </a:r>
            <a:r>
              <a:rPr lang="de-DE" dirty="0" err="1">
                <a:solidFill>
                  <a:schemeClr val="bg1"/>
                </a:solidFill>
              </a:rPr>
              <a:t>Marshmallows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Dunkle Schokoladen-Mousse mit Cassis-Spiegel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Joghurt-Mousse mit Belem-Pfefferkirschen und Ingwer </a:t>
            </a:r>
            <a:r>
              <a:rPr lang="de-DE" dirty="0" err="1">
                <a:solidFill>
                  <a:schemeClr val="bg1"/>
                </a:solidFill>
              </a:rPr>
              <a:t>Crumble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46636" y="9276281"/>
            <a:ext cx="200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52,00 € pro Person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92817" y="1007510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Belegte Brötchen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27059" y="1813998"/>
            <a:ext cx="6573794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					</a:t>
            </a:r>
          </a:p>
          <a:p>
            <a:r>
              <a:rPr lang="de-DE" sz="2000" b="1" dirty="0">
                <a:solidFill>
                  <a:srgbClr val="FFC000"/>
                </a:solidFill>
              </a:rPr>
              <a:t>	</a:t>
            </a:r>
            <a:r>
              <a:rPr lang="de-DE" sz="2000" b="1" dirty="0" smtClean="0">
                <a:solidFill>
                  <a:srgbClr val="FFC000"/>
                </a:solidFill>
              </a:rPr>
              <a:t>					½ Brötchen</a:t>
            </a:r>
          </a:p>
          <a:p>
            <a:r>
              <a:rPr lang="de-DE" sz="2000" b="1" dirty="0">
                <a:solidFill>
                  <a:srgbClr val="FFC000"/>
                </a:solidFill>
              </a:rPr>
              <a:t>	</a:t>
            </a:r>
            <a:r>
              <a:rPr lang="de-DE" sz="2000" b="1" dirty="0" smtClean="0">
                <a:solidFill>
                  <a:srgbClr val="FFC000"/>
                </a:solidFill>
              </a:rPr>
              <a:t>				 reichlich belegt</a:t>
            </a:r>
          </a:p>
          <a:p>
            <a:r>
              <a:rPr lang="de-DE" sz="2000" b="1" dirty="0">
                <a:solidFill>
                  <a:srgbClr val="FFC000"/>
                </a:solidFill>
              </a:rPr>
              <a:t>	</a:t>
            </a:r>
            <a:r>
              <a:rPr lang="de-DE" sz="2000" b="1" dirty="0" smtClean="0">
                <a:solidFill>
                  <a:srgbClr val="FFC000"/>
                </a:solidFill>
              </a:rPr>
              <a:t>				 </a:t>
            </a:r>
            <a:r>
              <a:rPr lang="de-DE" dirty="0">
                <a:solidFill>
                  <a:schemeClr val="bg1"/>
                </a:solidFill>
              </a:rPr>
              <a:t>		</a:t>
            </a:r>
            <a:r>
              <a:rPr lang="de-DE" dirty="0" smtClean="0">
                <a:solidFill>
                  <a:schemeClr val="bg1"/>
                </a:solidFill>
              </a:rPr>
              <a:t>	 			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Hausgebeizter Lachs		</a:t>
            </a:r>
            <a:r>
              <a:rPr lang="de-DE" dirty="0" smtClean="0">
                <a:solidFill>
                  <a:schemeClr val="bg1"/>
                </a:solidFill>
              </a:rPr>
              <a:t>	5,00 €			</a:t>
            </a:r>
            <a:r>
              <a:rPr lang="de-DE" dirty="0">
                <a:solidFill>
                  <a:schemeClr val="bg1"/>
                </a:solidFill>
              </a:rPr>
              <a:t>	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mit </a:t>
            </a:r>
            <a:r>
              <a:rPr lang="de-DE" dirty="0">
                <a:solidFill>
                  <a:schemeClr val="bg1"/>
                </a:solidFill>
              </a:rPr>
              <a:t>Senf- Dillsauce 	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Rosa Roastbeef 			</a:t>
            </a:r>
            <a:r>
              <a:rPr lang="de-DE" dirty="0" smtClean="0">
                <a:solidFill>
                  <a:schemeClr val="bg1"/>
                </a:solidFill>
              </a:rPr>
              <a:t>	5,00 </a:t>
            </a:r>
            <a:r>
              <a:rPr lang="de-DE" dirty="0">
                <a:solidFill>
                  <a:schemeClr val="bg1"/>
                </a:solidFill>
              </a:rPr>
              <a:t>€				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mit </a:t>
            </a:r>
            <a:r>
              <a:rPr lang="de-DE" dirty="0">
                <a:solidFill>
                  <a:schemeClr val="bg1"/>
                </a:solidFill>
              </a:rPr>
              <a:t>Remouladen Dip 	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Kasseler 					</a:t>
            </a:r>
            <a:r>
              <a:rPr lang="de-DE" dirty="0" smtClean="0">
                <a:solidFill>
                  <a:schemeClr val="bg1"/>
                </a:solidFill>
              </a:rPr>
              <a:t>	5,50 </a:t>
            </a:r>
            <a:r>
              <a:rPr lang="de-DE" dirty="0">
                <a:solidFill>
                  <a:schemeClr val="bg1"/>
                </a:solidFill>
              </a:rPr>
              <a:t>€ 				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Geräucherte Putenbrust 	</a:t>
            </a:r>
            <a:r>
              <a:rPr lang="de-DE" dirty="0" smtClean="0">
                <a:solidFill>
                  <a:schemeClr val="bg1"/>
                </a:solidFill>
              </a:rPr>
              <a:t>	3,20 </a:t>
            </a:r>
            <a:r>
              <a:rPr lang="de-DE" dirty="0">
                <a:solidFill>
                  <a:schemeClr val="bg1"/>
                </a:solidFill>
              </a:rPr>
              <a:t>€ 				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Zwiebelmett 				</a:t>
            </a:r>
            <a:r>
              <a:rPr lang="de-DE" dirty="0" smtClean="0">
                <a:solidFill>
                  <a:schemeClr val="bg1"/>
                </a:solidFill>
              </a:rPr>
              <a:t>	3,20 </a:t>
            </a:r>
            <a:r>
              <a:rPr lang="de-DE" dirty="0">
                <a:solidFill>
                  <a:schemeClr val="bg1"/>
                </a:solidFill>
              </a:rPr>
              <a:t>€ 				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Backensholzer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				</a:t>
            </a:r>
            <a:r>
              <a:rPr lang="de-DE" dirty="0" smtClean="0">
                <a:solidFill>
                  <a:schemeClr val="bg1"/>
                </a:solidFill>
              </a:rPr>
              <a:t>5,00 </a:t>
            </a:r>
            <a:r>
              <a:rPr lang="de-DE" dirty="0">
                <a:solidFill>
                  <a:schemeClr val="bg1"/>
                </a:solidFill>
              </a:rPr>
              <a:t>€ 			</a:t>
            </a:r>
          </a:p>
          <a:p>
            <a:r>
              <a:rPr lang="de-DE" dirty="0">
                <a:solidFill>
                  <a:schemeClr val="bg1"/>
                </a:solidFill>
              </a:rPr>
              <a:t>Rohmilchkäse 					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Mozzarella 				</a:t>
            </a:r>
            <a:r>
              <a:rPr lang="de-DE" dirty="0" smtClean="0">
                <a:solidFill>
                  <a:schemeClr val="bg1"/>
                </a:solidFill>
              </a:rPr>
              <a:t>	3,80 </a:t>
            </a:r>
            <a:r>
              <a:rPr lang="de-DE" dirty="0">
                <a:solidFill>
                  <a:schemeClr val="bg1"/>
                </a:solidFill>
              </a:rPr>
              <a:t>€ 				</a:t>
            </a:r>
          </a:p>
          <a:p>
            <a:r>
              <a:rPr lang="de-DE" dirty="0">
                <a:solidFill>
                  <a:schemeClr val="bg1"/>
                </a:solidFill>
              </a:rPr>
              <a:t>mit Tomate und Pesto 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Gouda 						3,20 €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Salami 						3,20 €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ekochter Schinken 			3,20 €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359244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Pasta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49179" y="2804983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Penne | </a:t>
            </a:r>
            <a:r>
              <a:rPr lang="de-DE" dirty="0" err="1">
                <a:solidFill>
                  <a:schemeClr val="bg1"/>
                </a:solidFill>
              </a:rPr>
              <a:t>Fusilli</a:t>
            </a:r>
            <a:r>
              <a:rPr lang="de-DE" dirty="0">
                <a:solidFill>
                  <a:schemeClr val="bg1"/>
                </a:solidFill>
              </a:rPr>
              <a:t> | Tortellini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Sauce Bolognese | Gemüsebolognese | Wurstgulasch | Käse-Sahnesauce 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geriebener Hartkäse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18,00 </a:t>
            </a:r>
            <a:r>
              <a:rPr lang="de-DE" b="1" dirty="0">
                <a:solidFill>
                  <a:schemeClr val="bg1"/>
                </a:solidFill>
              </a:rPr>
              <a:t>€ pro Person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5635716"/>
            <a:ext cx="6845808" cy="42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4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66566" y="2088292"/>
            <a:ext cx="4349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Thing-Lounge</a:t>
            </a:r>
            <a:endParaRPr lang="de-DE" sz="54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94266" y="4250732"/>
            <a:ext cx="5894173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In unseren aufgeführten Tagungspauschalen für das Tagungscenter „Big Thing“ sind folgende Basisleistungen enthalten:</a:t>
            </a:r>
          </a:p>
          <a:p>
            <a:pPr algn="ctr">
              <a:lnSpc>
                <a:spcPct val="150000"/>
              </a:lnSpc>
            </a:pPr>
            <a:endParaRPr lang="de-DE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- Nutzung eines Tagungsraumes für die angegebene Dauer</a:t>
            </a:r>
          </a:p>
          <a:p>
            <a:pPr algn="ctr">
              <a:lnSpc>
                <a:spcPct val="150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- Nutzung der Technik</a:t>
            </a:r>
          </a:p>
          <a:p>
            <a:pPr algn="ctr">
              <a:lnSpc>
                <a:spcPct val="150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(</a:t>
            </a:r>
            <a:r>
              <a:rPr lang="de-DE" sz="1600" b="1" dirty="0" err="1" smtClean="0">
                <a:solidFill>
                  <a:schemeClr val="bg1"/>
                </a:solidFill>
              </a:rPr>
              <a:t>Beamer</a:t>
            </a:r>
            <a:r>
              <a:rPr lang="de-DE" sz="1600" b="1" dirty="0" smtClean="0">
                <a:solidFill>
                  <a:schemeClr val="bg1"/>
                </a:solidFill>
              </a:rPr>
              <a:t>, Leinwand, 1x Flipchart, 1x Pinnwand, Stifte &amp; Blöcke)</a:t>
            </a:r>
          </a:p>
          <a:p>
            <a:pPr algn="ctr">
              <a:lnSpc>
                <a:spcPct val="150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- Nutzung der Thing-Lounge für die angegebene Dauer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359244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Burger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3698" y="2953268"/>
            <a:ext cx="5782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Burger Brötchen | Fleisch Patty | Veganes Patty | Salat | Käse | Tomaten | Gurken | Zwiebeln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20,00 € pro Person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" y="5671751"/>
            <a:ext cx="6844683" cy="42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2297" y="1007510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Eintopf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6053" y="1813998"/>
            <a:ext cx="57706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Wählen Sie aus den folgenden:</a:t>
            </a:r>
          </a:p>
          <a:p>
            <a:pPr algn="ctr"/>
            <a:endParaRPr lang="de-DE" sz="900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Bohneneintopf </a:t>
            </a:r>
            <a:r>
              <a:rPr lang="de-DE" dirty="0">
                <a:solidFill>
                  <a:schemeClr val="bg1"/>
                </a:solidFill>
              </a:rPr>
              <a:t>| </a:t>
            </a:r>
            <a:r>
              <a:rPr lang="de-DE" dirty="0" smtClean="0">
                <a:solidFill>
                  <a:schemeClr val="bg1"/>
                </a:solidFill>
              </a:rPr>
              <a:t>Rindfleisch</a:t>
            </a:r>
          </a:p>
          <a:p>
            <a:pPr algn="ctr"/>
            <a:endParaRPr lang="de-DE" sz="9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Afrikanischer Eintopf | Kichererbsen| Kartoffeln | </a:t>
            </a:r>
            <a:r>
              <a:rPr lang="de-DE" dirty="0" smtClean="0">
                <a:solidFill>
                  <a:schemeClr val="bg1"/>
                </a:solidFill>
              </a:rPr>
              <a:t>Linsen</a:t>
            </a:r>
          </a:p>
          <a:p>
            <a:pPr algn="ctr"/>
            <a:endParaRPr lang="de-DE" sz="900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Erbseneintopf </a:t>
            </a:r>
            <a:r>
              <a:rPr lang="de-DE" dirty="0">
                <a:solidFill>
                  <a:schemeClr val="bg1"/>
                </a:solidFill>
              </a:rPr>
              <a:t>| Bauchspeck 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sz="900" dirty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Gemüseeintopf </a:t>
            </a:r>
          </a:p>
          <a:p>
            <a:pPr algn="ctr"/>
            <a:endParaRPr lang="de-DE" sz="900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Kartoffeleintopf </a:t>
            </a:r>
            <a:r>
              <a:rPr lang="de-DE" dirty="0">
                <a:solidFill>
                  <a:schemeClr val="bg1"/>
                </a:solidFill>
              </a:rPr>
              <a:t>mit </a:t>
            </a:r>
            <a:r>
              <a:rPr lang="de-DE" dirty="0" smtClean="0">
                <a:solidFill>
                  <a:schemeClr val="bg1"/>
                </a:solidFill>
              </a:rPr>
              <a:t>Bauchfleisch</a:t>
            </a:r>
          </a:p>
          <a:p>
            <a:pPr algn="ctr"/>
            <a:endParaRPr lang="de-DE" sz="900" dirty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Kartoffeleintopf </a:t>
            </a:r>
            <a:r>
              <a:rPr lang="de-DE" dirty="0">
                <a:solidFill>
                  <a:schemeClr val="bg1"/>
                </a:solidFill>
              </a:rPr>
              <a:t>(vegetarisch) 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sz="900" dirty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Hühnereintopf </a:t>
            </a:r>
            <a:r>
              <a:rPr lang="de-DE" dirty="0">
                <a:solidFill>
                  <a:schemeClr val="bg1"/>
                </a:solidFill>
              </a:rPr>
              <a:t>| Nudeln 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sz="900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Linseneintopf </a:t>
            </a: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18,00 € pro Person für 3 Suppen (min.)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für weitere Suppen folgt der Preis auf Nachfrage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" y="6166022"/>
            <a:ext cx="6844217" cy="37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3"/>
            <a:ext cx="6858000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223317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Salat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6054" y="2224213"/>
            <a:ext cx="57706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Bunter </a:t>
            </a:r>
            <a:r>
              <a:rPr lang="de-DE" dirty="0" smtClean="0">
                <a:solidFill>
                  <a:schemeClr val="bg1"/>
                </a:solidFill>
              </a:rPr>
              <a:t>Nudelsalat</a:t>
            </a:r>
          </a:p>
          <a:p>
            <a:pPr algn="ctr"/>
            <a:endParaRPr lang="de-DE" sz="900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Bulgursalat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sz="9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Roter Heringssalat 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sz="9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Bunter Matjessalat 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sz="9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Geflügelsalat indische </a:t>
            </a:r>
            <a:r>
              <a:rPr lang="de-DE" dirty="0" smtClean="0">
                <a:solidFill>
                  <a:schemeClr val="bg1"/>
                </a:solidFill>
              </a:rPr>
              <a:t>Art</a:t>
            </a:r>
          </a:p>
          <a:p>
            <a:pPr algn="ctr"/>
            <a:endParaRPr lang="de-DE" sz="900" dirty="0" smtClean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verschiedene Blattsalate mit Tomaten, Gurken, Paprika, Mais, roten Bohnen, Kichererbsen 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sz="900" dirty="0">
              <a:solidFill>
                <a:schemeClr val="bg1"/>
              </a:solidFill>
            </a:endParaRPr>
          </a:p>
          <a:p>
            <a:pPr algn="ctr"/>
            <a:endParaRPr lang="de-DE" sz="3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dazu </a:t>
            </a:r>
            <a:r>
              <a:rPr lang="de-DE" dirty="0" err="1">
                <a:solidFill>
                  <a:schemeClr val="bg1"/>
                </a:solidFill>
              </a:rPr>
              <a:t>Sylter</a:t>
            </a:r>
            <a:r>
              <a:rPr lang="de-DE" dirty="0">
                <a:solidFill>
                  <a:schemeClr val="bg1"/>
                </a:solidFill>
              </a:rPr>
              <a:t>-Joghurtdressing, French Dressing und Essig/Öl </a:t>
            </a:r>
          </a:p>
          <a:p>
            <a:pPr algn="ctr"/>
            <a:endParaRPr lang="de-DE" sz="9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angereicht mit Baguette, Margarine und Butter 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22,50 </a:t>
            </a:r>
            <a:r>
              <a:rPr lang="de-DE" b="1" dirty="0">
                <a:solidFill>
                  <a:schemeClr val="bg1"/>
                </a:solidFill>
              </a:rPr>
              <a:t>€ pro </a:t>
            </a:r>
            <a:r>
              <a:rPr lang="de-DE" b="1" dirty="0" smtClean="0">
                <a:solidFill>
                  <a:schemeClr val="bg1"/>
                </a:solidFill>
              </a:rPr>
              <a:t>Person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" y="6622860"/>
            <a:ext cx="6847687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3"/>
            <a:ext cx="6858000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223317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Dessert Buffet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6054" y="2224213"/>
            <a:ext cx="5770606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Mango-Joghurtcreme </a:t>
            </a:r>
          </a:p>
          <a:p>
            <a:pPr lvl="1"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Himbeercreme </a:t>
            </a:r>
          </a:p>
          <a:p>
            <a:pPr lvl="1"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Zweierlei Mousse au </a:t>
            </a:r>
            <a:r>
              <a:rPr lang="de-DE" dirty="0" err="1">
                <a:solidFill>
                  <a:schemeClr val="bg1"/>
                </a:solidFill>
              </a:rPr>
              <a:t>Chocolate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lvl="1" algn="ctr">
              <a:lnSpc>
                <a:spcPct val="150000"/>
              </a:lnSpc>
            </a:pPr>
            <a:r>
              <a:rPr lang="de-DE" dirty="0" err="1">
                <a:solidFill>
                  <a:schemeClr val="bg1"/>
                </a:solidFill>
              </a:rPr>
              <a:t>Tiramisuschnitte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lvl="1" algn="ctr">
              <a:lnSpc>
                <a:spcPct val="150000"/>
              </a:lnSpc>
            </a:pPr>
            <a:r>
              <a:rPr lang="de-DE" dirty="0" err="1">
                <a:solidFill>
                  <a:schemeClr val="bg1"/>
                </a:solidFill>
              </a:rPr>
              <a:t>Crispy</a:t>
            </a:r>
            <a:r>
              <a:rPr lang="de-DE" dirty="0">
                <a:solidFill>
                  <a:schemeClr val="bg1"/>
                </a:solidFill>
              </a:rPr>
              <a:t> Schokoladen-Kirsch-Schnitte </a:t>
            </a:r>
          </a:p>
          <a:p>
            <a:pPr lvl="1"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Bunter Obstsalat </a:t>
            </a:r>
          </a:p>
          <a:p>
            <a:pPr lvl="1"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Kirsch/Fruchtgrütze mit </a:t>
            </a:r>
            <a:r>
              <a:rPr lang="de-DE" dirty="0" smtClean="0">
                <a:solidFill>
                  <a:schemeClr val="bg1"/>
                </a:solidFill>
              </a:rPr>
              <a:t>Vanillesauce</a:t>
            </a:r>
          </a:p>
          <a:p>
            <a:pPr lvl="1" algn="ctr">
              <a:lnSpc>
                <a:spcPct val="150000"/>
              </a:lnSpc>
            </a:pPr>
            <a:endParaRPr lang="de-DE" sz="1050" b="1" dirty="0" smtClean="0">
              <a:solidFill>
                <a:schemeClr val="bg1"/>
              </a:solidFill>
            </a:endParaRPr>
          </a:p>
          <a:p>
            <a:pPr lvl="1" algn="ctr">
              <a:lnSpc>
                <a:spcPct val="150000"/>
              </a:lnSpc>
            </a:pPr>
            <a:r>
              <a:rPr lang="de-DE" b="1" dirty="0" smtClean="0">
                <a:solidFill>
                  <a:schemeClr val="bg1"/>
                </a:solidFill>
              </a:rPr>
              <a:t>24,00 € pro Person</a:t>
            </a:r>
            <a:endParaRPr lang="de-DE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173"/>
            <a:ext cx="6863213" cy="38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223317"/>
            <a:ext cx="531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Brotzeit*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6054" y="2224213"/>
            <a:ext cx="5770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Vollkorn, Misch- und Weißbrot,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Pute, Salami, Schinken, Käse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Gurke, Tomate, Lollo Rosso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Margarine und Butter </a:t>
            </a:r>
          </a:p>
          <a:p>
            <a:pPr algn="ctr">
              <a:lnSpc>
                <a:spcPct val="150000"/>
              </a:lnSpc>
            </a:pPr>
            <a:endParaRPr lang="de-DE" sz="1200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18,50 </a:t>
            </a:r>
            <a:r>
              <a:rPr lang="de-DE" b="1" dirty="0" smtClean="0">
                <a:solidFill>
                  <a:schemeClr val="bg1"/>
                </a:solidFill>
              </a:rPr>
              <a:t>€ pro </a:t>
            </a:r>
            <a:r>
              <a:rPr lang="de-DE" b="1" dirty="0">
                <a:solidFill>
                  <a:schemeClr val="bg1"/>
                </a:solidFill>
              </a:rPr>
              <a:t>Person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352"/>
            <a:ext cx="6851903" cy="377626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5103339"/>
            <a:ext cx="685190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</a:rPr>
              <a:t>*Mitnahme möglich; Bollerwägen können im Funhalla geliehen werden</a:t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nach Verfügbarkeit; max. 50 Personen möglich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8" y="1223317"/>
            <a:ext cx="5313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Brunch*</a:t>
            </a:r>
          </a:p>
          <a:p>
            <a:pPr algn="ctr"/>
            <a:r>
              <a:rPr lang="de-DE" sz="2400" b="1" dirty="0" smtClean="0">
                <a:solidFill>
                  <a:srgbClr val="FFC000"/>
                </a:solidFill>
              </a:rPr>
              <a:t>von 11:30 – 14:30 Uhr</a:t>
            </a:r>
            <a:endParaRPr lang="de-DE" sz="2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02042" y="2656701"/>
            <a:ext cx="5090983" cy="655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Brötchen | Brot | Butter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Wurst | Käse | Eierspeisen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Frühstückscerealien | verschiedene Joghurts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kleine Wiener | Mini-Frikadellen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Salatbuffet | Dressing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Räucherlachs | Senf-Dill-Dip </a:t>
            </a:r>
          </a:p>
          <a:p>
            <a:pPr algn="ctr">
              <a:lnSpc>
                <a:spcPct val="150000"/>
              </a:lnSpc>
            </a:pPr>
            <a:endParaRPr lang="de-DE" sz="2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Kartoffelcremesuppe | Kräutercroutons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Hähnchenschnitzel | Ostseedorsch | Blattspinat  Süßkartoffelpommes | Butterkartoffeln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Pommery</a:t>
            </a:r>
            <a:r>
              <a:rPr lang="de-DE" dirty="0">
                <a:solidFill>
                  <a:schemeClr val="bg1"/>
                </a:solidFill>
              </a:rPr>
              <a:t>-Senfsauce </a:t>
            </a:r>
          </a:p>
          <a:p>
            <a:pPr algn="ctr">
              <a:lnSpc>
                <a:spcPct val="150000"/>
              </a:lnSpc>
            </a:pPr>
            <a:endParaRPr lang="de-DE" sz="5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Rösti-Schmankerl | Sour Cream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Spätzle- Pilzpfanne </a:t>
            </a:r>
          </a:p>
          <a:p>
            <a:pPr algn="ctr">
              <a:lnSpc>
                <a:spcPct val="150000"/>
              </a:lnSpc>
            </a:pPr>
            <a:endParaRPr lang="de-DE" sz="5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Schokoladencreme | Früchtegrütze | Vanillecreme  Obstsalat </a:t>
            </a:r>
          </a:p>
          <a:p>
            <a:pPr algn="ctr">
              <a:lnSpc>
                <a:spcPct val="150000"/>
              </a:lnSpc>
            </a:pPr>
            <a:r>
              <a:rPr lang="de-DE" b="1" dirty="0" smtClean="0">
                <a:solidFill>
                  <a:schemeClr val="bg1"/>
                </a:solidFill>
              </a:rPr>
              <a:t> 38,00 </a:t>
            </a:r>
            <a:r>
              <a:rPr lang="de-DE" b="1" dirty="0">
                <a:solidFill>
                  <a:schemeClr val="bg1"/>
                </a:solidFill>
              </a:rPr>
              <a:t>€ pro </a:t>
            </a:r>
            <a:r>
              <a:rPr lang="de-DE" b="1" dirty="0" smtClean="0">
                <a:solidFill>
                  <a:schemeClr val="bg1"/>
                </a:solidFill>
              </a:rPr>
              <a:t>Person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4774" y="9567446"/>
            <a:ext cx="662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* buchbar ab 50 Personen </a:t>
            </a:r>
            <a:r>
              <a:rPr lang="de-DE" sz="1400" dirty="0" smtClean="0">
                <a:solidFill>
                  <a:schemeClr val="bg1"/>
                </a:solidFill>
              </a:rPr>
              <a:t>bis max. 120 Personen im </a:t>
            </a:r>
            <a:r>
              <a:rPr lang="de-DE" sz="1400" dirty="0">
                <a:solidFill>
                  <a:schemeClr val="bg1"/>
                </a:solidFill>
              </a:rPr>
              <a:t>Restaurant Limerick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643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060"/>
            <a:ext cx="6858000" cy="992364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22174" y="1359243"/>
            <a:ext cx="4226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Barbecue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87392" y="2372496"/>
            <a:ext cx="470792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Kattegat BBQ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Buntes, sommerliches Salatbuffet mit frischen und angemachten Salaten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Antipasti | Garnelensalat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Kartoffelsalat | Krautsalat | Nudelsalat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Schleswig Holsteiner Brotauswahl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mit Butter | BBQ Sauce | Salsa Dip | Senf | Kräuterbutter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Thüringer Bratwurst |Marinierte Schweinenackensteaks  Putensteaks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Lachsfilet in Honig Senf Marinade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Schafskäse in Honig Kräutermarinade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Sahniges Kartoffelgratin | Grillgemüse mit Tomaten, Zucchini, Paprika und Aubergine | Maiskolben 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Mousse von weißer und dunkler Schokolade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Obstsalat mit Naturjoghurt und Minze </a:t>
            </a:r>
          </a:p>
          <a:p>
            <a:pPr algn="ctr"/>
            <a:endParaRPr lang="de-DE" dirty="0" smtClean="0"/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48,00 </a:t>
            </a:r>
            <a:r>
              <a:rPr lang="de-DE" b="1" dirty="0">
                <a:solidFill>
                  <a:schemeClr val="bg1"/>
                </a:solidFill>
              </a:rPr>
              <a:t>€  pro </a:t>
            </a:r>
            <a:r>
              <a:rPr lang="de-DE" b="1" dirty="0" smtClean="0">
                <a:solidFill>
                  <a:schemeClr val="bg1"/>
                </a:solidFill>
              </a:rPr>
              <a:t>Person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709" y="8649730"/>
            <a:ext cx="4410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add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ons</a:t>
            </a:r>
            <a:r>
              <a:rPr lang="de-DE" b="1" dirty="0">
                <a:solidFill>
                  <a:schemeClr val="bg1"/>
                </a:solidFill>
              </a:rPr>
              <a:t>: </a:t>
            </a:r>
          </a:p>
          <a:p>
            <a:r>
              <a:rPr lang="de-DE" dirty="0">
                <a:solidFill>
                  <a:schemeClr val="bg1"/>
                </a:solidFill>
              </a:rPr>
              <a:t>Garnelen 11,00 € </a:t>
            </a:r>
          </a:p>
          <a:p>
            <a:r>
              <a:rPr lang="de-DE" dirty="0">
                <a:solidFill>
                  <a:schemeClr val="bg1"/>
                </a:solidFill>
              </a:rPr>
              <a:t>Rinderhüftsteak </a:t>
            </a:r>
            <a:r>
              <a:rPr lang="de-DE" dirty="0" smtClean="0">
                <a:solidFill>
                  <a:schemeClr val="bg1"/>
                </a:solidFill>
              </a:rPr>
              <a:t>8,00 </a:t>
            </a:r>
            <a:r>
              <a:rPr lang="de-DE" dirty="0">
                <a:solidFill>
                  <a:schemeClr val="bg1"/>
                </a:solidFill>
              </a:rPr>
              <a:t>€ </a:t>
            </a:r>
          </a:p>
          <a:p>
            <a:r>
              <a:rPr lang="de-DE" dirty="0">
                <a:solidFill>
                  <a:schemeClr val="bg1"/>
                </a:solidFill>
              </a:rPr>
              <a:t>Seelachs an Kräutermarinade in Folie 6,00 </a:t>
            </a:r>
            <a:r>
              <a:rPr lang="de-DE" dirty="0" smtClean="0">
                <a:solidFill>
                  <a:schemeClr val="bg1"/>
                </a:solidFill>
              </a:rPr>
              <a:t>€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8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6880" y="2261286"/>
            <a:ext cx="61042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Getränke</a:t>
            </a:r>
          </a:p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für das</a:t>
            </a:r>
          </a:p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„Big Thing“ </a:t>
            </a:r>
          </a:p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den </a:t>
            </a:r>
            <a:endParaRPr lang="de-DE" sz="5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Nachtclub </a:t>
            </a:r>
            <a:r>
              <a:rPr lang="de-DE" sz="5400" b="1" dirty="0" err="1" smtClean="0">
                <a:solidFill>
                  <a:schemeClr val="bg1"/>
                </a:solidFill>
              </a:rPr>
              <a:t>Hel</a:t>
            </a:r>
            <a:endParaRPr lang="de-DE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475" y="1359243"/>
            <a:ext cx="5313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Pauschale Flaute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0764" y="2446638"/>
            <a:ext cx="573353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>
                <a:solidFill>
                  <a:schemeClr val="bg1"/>
                </a:solidFill>
              </a:rPr>
              <a:t>Softgetränke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Mineralwasser </a:t>
            </a:r>
            <a:r>
              <a:rPr lang="de-DE" dirty="0" err="1">
                <a:solidFill>
                  <a:schemeClr val="bg1"/>
                </a:solidFill>
              </a:rPr>
              <a:t>Wittenseer</a:t>
            </a:r>
            <a:r>
              <a:rPr lang="de-DE" dirty="0">
                <a:solidFill>
                  <a:schemeClr val="bg1"/>
                </a:solidFill>
              </a:rPr>
              <a:t> Gourmet naturell, </a:t>
            </a:r>
            <a:r>
              <a:rPr lang="de-DE" dirty="0" err="1">
                <a:solidFill>
                  <a:schemeClr val="bg1"/>
                </a:solidFill>
              </a:rPr>
              <a:t>feinperlig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Coca-Cola/Zero, Fanta, Sprite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Granini Apfelsaft &amp; Orangensaft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i="1" dirty="0">
                <a:solidFill>
                  <a:schemeClr val="bg1"/>
                </a:solidFill>
              </a:rPr>
              <a:t>Bier 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Flensburger Pils, Flensburger Alster, Flensburger alkoholfrei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Erdinger Hefeweizen, Erdinger Weißbier alkoholfrei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i="1" dirty="0">
                <a:solidFill>
                  <a:schemeClr val="bg1"/>
                </a:solidFill>
              </a:rPr>
              <a:t>Wein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St.Barthelmeh</a:t>
            </a:r>
            <a:r>
              <a:rPr lang="de-DE" dirty="0">
                <a:solidFill>
                  <a:schemeClr val="bg1"/>
                </a:solidFill>
              </a:rPr>
              <a:t> Italien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Chianti DOCG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Manz Rheinhessen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Grauburgunder </a:t>
            </a:r>
            <a:r>
              <a:rPr lang="de-DE" dirty="0" err="1">
                <a:solidFill>
                  <a:schemeClr val="bg1"/>
                </a:solidFill>
              </a:rPr>
              <a:t>QbA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Horgelus</a:t>
            </a:r>
            <a:r>
              <a:rPr lang="de-DE" dirty="0">
                <a:solidFill>
                  <a:schemeClr val="bg1"/>
                </a:solidFill>
              </a:rPr>
              <a:t> Frankreich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Rosé IGP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62,00 </a:t>
            </a:r>
            <a:r>
              <a:rPr lang="de-DE" b="1" dirty="0" smtClean="0">
                <a:solidFill>
                  <a:schemeClr val="bg1"/>
                </a:solidFill>
              </a:rPr>
              <a:t>€ pro Person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sz="1100" dirty="0">
                <a:solidFill>
                  <a:schemeClr val="bg1"/>
                </a:solidFill>
              </a:rPr>
              <a:t> </a:t>
            </a:r>
            <a:endParaRPr lang="de-DE" sz="1100" dirty="0" smtClean="0">
              <a:solidFill>
                <a:schemeClr val="bg1"/>
              </a:solidFill>
            </a:endParaRPr>
          </a:p>
          <a:p>
            <a:pPr algn="ctr"/>
            <a:endParaRPr lang="de-DE" sz="1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Alle Preise inkl. der gesetzlichen </a:t>
            </a:r>
            <a:r>
              <a:rPr lang="de-DE" sz="1400" dirty="0" smtClean="0">
                <a:solidFill>
                  <a:schemeClr val="bg1"/>
                </a:solidFill>
              </a:rPr>
              <a:t>Mehrwertsteuer</a:t>
            </a:r>
            <a:endParaRPr lang="de-DE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Pauschale </a:t>
            </a:r>
            <a:r>
              <a:rPr lang="de-DE" sz="1400" dirty="0" smtClean="0">
                <a:solidFill>
                  <a:schemeClr val="bg1"/>
                </a:solidFill>
              </a:rPr>
              <a:t>gilt für </a:t>
            </a:r>
            <a:r>
              <a:rPr lang="de-DE" sz="1400" dirty="0">
                <a:solidFill>
                  <a:schemeClr val="bg1"/>
                </a:solidFill>
              </a:rPr>
              <a:t>5 Std | jede Std Verlängerung 8,00 € </a:t>
            </a:r>
            <a:r>
              <a:rPr lang="de-DE" sz="1400" dirty="0" smtClean="0">
                <a:solidFill>
                  <a:schemeClr val="bg1"/>
                </a:solidFill>
              </a:rPr>
              <a:t>zzgl.</a:t>
            </a:r>
            <a:endParaRPr lang="de-DE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</a:rPr>
              <a:t>Maximal sind 10 Stunden buchbar</a:t>
            </a:r>
            <a:endParaRPr lang="de-DE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Weitere Wünsche gerne auf </a:t>
            </a:r>
            <a:r>
              <a:rPr lang="de-DE" sz="1400" dirty="0" smtClean="0">
                <a:solidFill>
                  <a:schemeClr val="bg1"/>
                </a:solidFill>
              </a:rPr>
              <a:t>Anfrage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02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7269" y="1359243"/>
            <a:ext cx="5548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FFC000"/>
                </a:solidFill>
              </a:rPr>
              <a:t>Pauschale </a:t>
            </a:r>
            <a:r>
              <a:rPr lang="de-DE" sz="5400" b="1" dirty="0" smtClean="0">
                <a:solidFill>
                  <a:srgbClr val="FFC000"/>
                </a:solidFill>
              </a:rPr>
              <a:t>Brise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0764" y="2446638"/>
            <a:ext cx="5733536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>
                <a:solidFill>
                  <a:schemeClr val="bg1"/>
                </a:solidFill>
              </a:rPr>
              <a:t>Softgetränke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Mineralwasser </a:t>
            </a:r>
            <a:r>
              <a:rPr lang="de-DE" dirty="0" err="1">
                <a:solidFill>
                  <a:schemeClr val="bg1"/>
                </a:solidFill>
              </a:rPr>
              <a:t>Wittenseer</a:t>
            </a:r>
            <a:r>
              <a:rPr lang="de-DE" dirty="0">
                <a:solidFill>
                  <a:schemeClr val="bg1"/>
                </a:solidFill>
              </a:rPr>
              <a:t> Gourmet naturell, </a:t>
            </a:r>
            <a:r>
              <a:rPr lang="de-DE" dirty="0" err="1">
                <a:solidFill>
                  <a:schemeClr val="bg1"/>
                </a:solidFill>
              </a:rPr>
              <a:t>feinperlig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Coca-Cola/Zero, Fanta, Sprite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Granini Apfelsaft &amp; Orangensaft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  <a:endParaRPr lang="de-DE" sz="1200" dirty="0">
              <a:solidFill>
                <a:schemeClr val="bg1"/>
              </a:solidFill>
            </a:endParaRPr>
          </a:p>
          <a:p>
            <a:pPr algn="ctr"/>
            <a:r>
              <a:rPr lang="de-DE" b="1" i="1" dirty="0">
                <a:solidFill>
                  <a:schemeClr val="bg1"/>
                </a:solidFill>
              </a:rPr>
              <a:t>Bier 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Flensburger Pils, Flensburger Alster, Flensburger alkoholfrei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Erdinger Hefeweizen, Erdinger Weißbier alkoholfrei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i="1" dirty="0">
                <a:solidFill>
                  <a:schemeClr val="bg1"/>
                </a:solidFill>
              </a:rPr>
              <a:t>Wein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St.Barthelmeh</a:t>
            </a:r>
            <a:r>
              <a:rPr lang="de-DE" dirty="0">
                <a:solidFill>
                  <a:schemeClr val="bg1"/>
                </a:solidFill>
              </a:rPr>
              <a:t> Italien | Chianti DOCG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Manz Rheinhessen | Grauburgunder </a:t>
            </a:r>
            <a:r>
              <a:rPr lang="de-DE" dirty="0" err="1">
                <a:solidFill>
                  <a:schemeClr val="bg1"/>
                </a:solidFill>
              </a:rPr>
              <a:t>QbA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Horgelus</a:t>
            </a:r>
            <a:r>
              <a:rPr lang="de-DE" dirty="0">
                <a:solidFill>
                  <a:schemeClr val="bg1"/>
                </a:solidFill>
              </a:rPr>
              <a:t> Frankreich | Rosé IGP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i="1" dirty="0">
                <a:solidFill>
                  <a:schemeClr val="bg1"/>
                </a:solidFill>
              </a:rPr>
              <a:t>Longdrink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Vodka</a:t>
            </a:r>
            <a:r>
              <a:rPr lang="de-DE" dirty="0">
                <a:solidFill>
                  <a:schemeClr val="bg1"/>
                </a:solidFill>
              </a:rPr>
              <a:t>, Gin, Rum, Whisky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Inkl. Tonic </a:t>
            </a:r>
            <a:r>
              <a:rPr lang="de-DE" dirty="0" err="1">
                <a:solidFill>
                  <a:schemeClr val="bg1"/>
                </a:solidFill>
              </a:rPr>
              <a:t>Water</a:t>
            </a:r>
            <a:r>
              <a:rPr lang="de-DE" dirty="0">
                <a:solidFill>
                  <a:schemeClr val="bg1"/>
                </a:solidFill>
              </a:rPr>
              <a:t>, Bitter Lemon &amp; Ginger-Ale 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  <a:endParaRPr lang="de-DE" sz="1000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69,00 </a:t>
            </a:r>
            <a:r>
              <a:rPr lang="de-DE" b="1" dirty="0" smtClean="0">
                <a:solidFill>
                  <a:schemeClr val="bg1"/>
                </a:solidFill>
              </a:rPr>
              <a:t>€ pro Person</a:t>
            </a:r>
          </a:p>
          <a:p>
            <a:pPr algn="ctr">
              <a:lnSpc>
                <a:spcPct val="150000"/>
              </a:lnSpc>
            </a:pPr>
            <a:endParaRPr lang="de-DE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Alle Preise inkl. der gesetzlichen </a:t>
            </a:r>
            <a:r>
              <a:rPr lang="de-DE" sz="1400" dirty="0" smtClean="0">
                <a:solidFill>
                  <a:schemeClr val="bg1"/>
                </a:solidFill>
              </a:rPr>
              <a:t>Mehrwertsteuer</a:t>
            </a:r>
            <a:endParaRPr lang="de-DE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Pauschale </a:t>
            </a:r>
            <a:r>
              <a:rPr lang="de-DE" sz="1400" dirty="0" smtClean="0">
                <a:solidFill>
                  <a:schemeClr val="bg1"/>
                </a:solidFill>
              </a:rPr>
              <a:t>gilt für </a:t>
            </a:r>
            <a:r>
              <a:rPr lang="de-DE" sz="1400" dirty="0">
                <a:solidFill>
                  <a:schemeClr val="bg1"/>
                </a:solidFill>
              </a:rPr>
              <a:t>5 Std | jede Std Verlängerung </a:t>
            </a:r>
            <a:r>
              <a:rPr lang="de-DE" sz="1400" dirty="0" smtClean="0">
                <a:solidFill>
                  <a:schemeClr val="bg1"/>
                </a:solidFill>
              </a:rPr>
              <a:t>10,00 </a:t>
            </a:r>
            <a:r>
              <a:rPr lang="de-DE" sz="1400" dirty="0">
                <a:solidFill>
                  <a:schemeClr val="bg1"/>
                </a:solidFill>
              </a:rPr>
              <a:t>€ </a:t>
            </a:r>
            <a:r>
              <a:rPr lang="de-DE" sz="1400" dirty="0" smtClean="0">
                <a:solidFill>
                  <a:schemeClr val="bg1"/>
                </a:solidFill>
              </a:rPr>
              <a:t>zzgl.</a:t>
            </a:r>
            <a:endParaRPr lang="de-DE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</a:rPr>
              <a:t>Maximal sind 10 Stunden buchbar</a:t>
            </a:r>
            <a:endParaRPr lang="de-DE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Weitere Wünsche gerne auf </a:t>
            </a:r>
            <a:r>
              <a:rPr lang="de-DE" sz="1400" dirty="0" smtClean="0">
                <a:solidFill>
                  <a:schemeClr val="bg1"/>
                </a:solidFill>
              </a:rPr>
              <a:t>Anfrage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96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7130" y="1359248"/>
            <a:ext cx="6400803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ea typeface="Wood Heinz No4" panose="020B0803030000060504" pitchFamily="34" charset="0"/>
              </a:rPr>
              <a:t>Unlimitierter Genuss in unserer </a:t>
            </a:r>
            <a:r>
              <a:rPr lang="de-DE" sz="2000" b="1" dirty="0">
                <a:solidFill>
                  <a:srgbClr val="FFC000"/>
                </a:solidFill>
                <a:ea typeface="Wood Heinz No4" panose="020B0803030000060504" pitchFamily="34" charset="0"/>
              </a:rPr>
              <a:t>Thing-Lounge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im </a:t>
            </a:r>
            <a:r>
              <a:rPr lang="de-DE" sz="2000" b="1" dirty="0">
                <a:solidFill>
                  <a:schemeClr val="bg1"/>
                </a:solidFill>
                <a:ea typeface="Wood Heinz No4" panose="020B0803030000060504" pitchFamily="34" charset="0"/>
              </a:rPr>
              <a:t>Tagungsfoyer</a:t>
            </a:r>
          </a:p>
          <a:p>
            <a:pPr algn="ctr"/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pPr algn="ctr"/>
            <a:r>
              <a:rPr lang="de-DE" i="1" dirty="0">
                <a:solidFill>
                  <a:schemeClr val="bg1"/>
                </a:solidFill>
                <a:ea typeface="Wood Heinz No4" panose="020B0803030000060504" pitchFamily="34" charset="0"/>
              </a:rPr>
              <a:t>Kaffee, Tee, Mineralwasser, Softdrinks, </a:t>
            </a:r>
            <a:r>
              <a:rPr lang="de-DE" i="1" dirty="0" err="1" smtClean="0">
                <a:solidFill>
                  <a:schemeClr val="bg1"/>
                </a:solidFill>
                <a:ea typeface="Wood Heinz No4" panose="020B0803030000060504" pitchFamily="34" charset="0"/>
              </a:rPr>
              <a:t>Brainfood</a:t>
            </a:r>
            <a:r>
              <a:rPr lang="de-DE" i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, Kuchen am Nachmittag und </a:t>
            </a:r>
            <a:r>
              <a:rPr lang="de-DE" i="1" dirty="0">
                <a:solidFill>
                  <a:schemeClr val="bg1"/>
                </a:solidFill>
                <a:ea typeface="Wood Heinz No4" panose="020B0803030000060504" pitchFamily="34" charset="0"/>
              </a:rPr>
              <a:t>saisonales Obst </a:t>
            </a:r>
          </a:p>
          <a:p>
            <a:pPr marL="342900" indent="-342900" algn="ctr">
              <a:buFontTx/>
              <a:buChar char="-"/>
            </a:pPr>
            <a:endParaRPr lang="de-DE" dirty="0" smtClean="0">
              <a:solidFill>
                <a:srgbClr val="FFC000"/>
              </a:solidFill>
              <a:ea typeface="Wood Heinz No4" panose="020B08030300000605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FFC000"/>
                </a:solidFill>
                <a:ea typeface="Wood Heinz No4" panose="020B0803030000060504" pitchFamily="34" charset="0"/>
              </a:rPr>
              <a:t>	</a:t>
            </a:r>
            <a:r>
              <a:rPr lang="de-DE" sz="2000" b="1" dirty="0">
                <a:solidFill>
                  <a:srgbClr val="FFC000"/>
                </a:solidFill>
                <a:ea typeface="Wood Heinz No4" panose="020B0803030000060504" pitchFamily="34" charset="0"/>
              </a:rPr>
              <a:t>Tagungsangebot „</a:t>
            </a:r>
            <a:r>
              <a:rPr lang="de-DE" sz="2000" b="1" dirty="0" err="1">
                <a:solidFill>
                  <a:srgbClr val="FFC000"/>
                </a:solidFill>
                <a:ea typeface="Wood Heinz No4" panose="020B0803030000060504" pitchFamily="34" charset="0"/>
              </a:rPr>
              <a:t>Dingle</a:t>
            </a:r>
            <a:r>
              <a:rPr lang="de-DE" sz="2000" b="1" dirty="0">
                <a:solidFill>
                  <a:srgbClr val="FFC000"/>
                </a:solidFill>
                <a:ea typeface="Wood Heinz No4" panose="020B0803030000060504" pitchFamily="34" charset="0"/>
              </a:rPr>
              <a:t>“ </a:t>
            </a:r>
            <a:endParaRPr lang="de-DE" b="1" dirty="0">
              <a:solidFill>
                <a:srgbClr val="FFC000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Basisleistungen für bis zu 5 Stunden 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Mittagessen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 </a:t>
            </a: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als Lunchbuffet oder 2-Gang Menü nach Wahl des Küchenchefs.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Ausgewählte Softdrinks und Mineralwasser zum Mittagessen </a:t>
            </a:r>
          </a:p>
          <a:p>
            <a:pPr algn="ctr">
              <a:lnSpc>
                <a:spcPct val="150000"/>
              </a:lnSpc>
            </a:pP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</a:t>
            </a:r>
            <a:r>
              <a:rPr lang="de-DE" sz="2000" b="1" dirty="0">
                <a:solidFill>
                  <a:srgbClr val="FFC000"/>
                </a:solidFill>
                <a:ea typeface="Wood Heinz No4" panose="020B0803030000060504" pitchFamily="34" charset="0"/>
              </a:rPr>
              <a:t>Tagungsangebot „</a:t>
            </a:r>
            <a:r>
              <a:rPr lang="de-DE" sz="2000" b="1" dirty="0" err="1">
                <a:solidFill>
                  <a:srgbClr val="FFC000"/>
                </a:solidFill>
                <a:ea typeface="Wood Heinz No4" panose="020B0803030000060504" pitchFamily="34" charset="0"/>
              </a:rPr>
              <a:t>Kilkenny</a:t>
            </a:r>
            <a:r>
              <a:rPr lang="de-DE" sz="2000" b="1" dirty="0">
                <a:solidFill>
                  <a:srgbClr val="FFC000"/>
                </a:solidFill>
                <a:ea typeface="Wood Heinz No4" panose="020B0803030000060504" pitchFamily="34" charset="0"/>
              </a:rPr>
              <a:t>“ </a:t>
            </a:r>
            <a:endParaRPr lang="de-DE" b="1" dirty="0">
              <a:solidFill>
                <a:srgbClr val="FFC000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Basisleistungen für bis zu 8 Stunden 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Mittagessen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 </a:t>
            </a: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als Lunchbuffet oder 2-Gang Menü nach Wahl des Küchenchefs. 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Ausgewählte Softdrinks und Mineralwasser zum </a:t>
            </a:r>
            <a:r>
              <a:rPr lang="de-DE" sz="1400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Mittagessen. </a:t>
            </a: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Kuchen vom Blech am Nachmittag.</a:t>
            </a:r>
            <a:endParaRPr lang="de-DE" sz="1400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</a:t>
            </a:r>
            <a:r>
              <a:rPr lang="de-DE" sz="2000" b="1" dirty="0">
                <a:solidFill>
                  <a:srgbClr val="FFC000"/>
                </a:solidFill>
                <a:ea typeface="Wood Heinz No4" panose="020B0803030000060504" pitchFamily="34" charset="0"/>
              </a:rPr>
              <a:t>Tagungsangebot „</a:t>
            </a:r>
            <a:r>
              <a:rPr lang="de-DE" sz="2000" b="1" dirty="0" err="1">
                <a:solidFill>
                  <a:srgbClr val="FFC000"/>
                </a:solidFill>
                <a:ea typeface="Wood Heinz No4" panose="020B0803030000060504" pitchFamily="34" charset="0"/>
              </a:rPr>
              <a:t>Tullamore</a:t>
            </a:r>
            <a:r>
              <a:rPr lang="de-DE" sz="2000" b="1" dirty="0">
                <a:solidFill>
                  <a:srgbClr val="FFC000"/>
                </a:solidFill>
                <a:ea typeface="Wood Heinz No4" panose="020B0803030000060504" pitchFamily="34" charset="0"/>
              </a:rPr>
              <a:t>“ </a:t>
            </a: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Basisleistungen für bis zu 8 Stunden 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Mittagessen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 </a:t>
            </a: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als Lunchbuffet oder 2-Gang Menü nach Wahl des Küchenchefs. </a:t>
            </a:r>
            <a:endParaRPr lang="de-DE" sz="1400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Kuchen vom Blech am Nachmittag.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Abendessen</a:t>
            </a:r>
            <a:r>
              <a:rPr lang="de-DE" sz="1400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 </a:t>
            </a: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als </a:t>
            </a:r>
            <a:r>
              <a:rPr lang="de-DE" sz="1400" dirty="0" err="1">
                <a:solidFill>
                  <a:schemeClr val="bg1"/>
                </a:solidFill>
                <a:ea typeface="Wood Heinz No4" panose="020B0803030000060504" pitchFamily="34" charset="0"/>
              </a:rPr>
              <a:t>Dinnerbuffet</a:t>
            </a: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 oder 3-Gang Menü nach Wahl des Küchenchefs. 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ea typeface="Wood Heinz No4" panose="020B0803030000060504" pitchFamily="34" charset="0"/>
              </a:rPr>
              <a:t>Ausgewählte Softdrinks und Mineralwasser zum </a:t>
            </a:r>
            <a:r>
              <a:rPr lang="de-DE" sz="1400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Mittag- und Abendessen</a:t>
            </a:r>
            <a:endParaRPr lang="de-DE" sz="1400" dirty="0">
              <a:solidFill>
                <a:schemeClr val="bg1"/>
              </a:solidFill>
              <a:ea typeface="Wood Heinz No4" panose="020B080303000006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3131" y="1075033"/>
            <a:ext cx="568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FFC000"/>
                </a:solidFill>
              </a:rPr>
              <a:t>Pauschale </a:t>
            </a:r>
            <a:r>
              <a:rPr lang="de-DE" sz="5400" b="1" dirty="0" smtClean="0">
                <a:solidFill>
                  <a:srgbClr val="FFC000"/>
                </a:solidFill>
              </a:rPr>
              <a:t>Sturm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95" y="2026502"/>
            <a:ext cx="6845807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>
                <a:solidFill>
                  <a:schemeClr val="bg1"/>
                </a:solidFill>
              </a:rPr>
              <a:t>Softgetränke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Mineralwasser </a:t>
            </a:r>
            <a:r>
              <a:rPr lang="de-DE" dirty="0" err="1">
                <a:solidFill>
                  <a:schemeClr val="bg1"/>
                </a:solidFill>
              </a:rPr>
              <a:t>Wittenseer</a:t>
            </a:r>
            <a:r>
              <a:rPr lang="de-DE" dirty="0">
                <a:solidFill>
                  <a:schemeClr val="bg1"/>
                </a:solidFill>
              </a:rPr>
              <a:t> Gourmet naturell, </a:t>
            </a:r>
            <a:r>
              <a:rPr lang="de-DE" dirty="0" err="1">
                <a:solidFill>
                  <a:schemeClr val="bg1"/>
                </a:solidFill>
              </a:rPr>
              <a:t>feinperlig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Coca-Cola/Zero, Fanta, Sprite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Granini Apfelsaft &amp; Orangensaft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i="1" dirty="0">
                <a:solidFill>
                  <a:schemeClr val="bg1"/>
                </a:solidFill>
              </a:rPr>
              <a:t>Bier 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Flensburger Pils, Flensburger Alster, Flensburger alkoholfrei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Erdinger Hefeweizen, Erdinger Weißbier alkoholfrei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i="1" dirty="0">
                <a:solidFill>
                  <a:schemeClr val="bg1"/>
                </a:solidFill>
              </a:rPr>
              <a:t>Wein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St.Barthelmeh</a:t>
            </a:r>
            <a:r>
              <a:rPr lang="de-DE" dirty="0">
                <a:solidFill>
                  <a:schemeClr val="bg1"/>
                </a:solidFill>
              </a:rPr>
              <a:t> Italien | Chianti DOCG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Manz Rheinhessen |Grauburgunder </a:t>
            </a:r>
            <a:r>
              <a:rPr lang="de-DE" dirty="0" err="1">
                <a:solidFill>
                  <a:schemeClr val="bg1"/>
                </a:solidFill>
              </a:rPr>
              <a:t>QbA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Horgelus</a:t>
            </a:r>
            <a:r>
              <a:rPr lang="de-DE" dirty="0">
                <a:solidFill>
                  <a:schemeClr val="bg1"/>
                </a:solidFill>
              </a:rPr>
              <a:t> Frankreich | Rosé IGP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i="1" dirty="0">
                <a:solidFill>
                  <a:schemeClr val="bg1"/>
                </a:solidFill>
              </a:rPr>
              <a:t>Longdrink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Vodka</a:t>
            </a:r>
            <a:r>
              <a:rPr lang="de-DE" dirty="0">
                <a:solidFill>
                  <a:schemeClr val="bg1"/>
                </a:solidFill>
              </a:rPr>
              <a:t>, Gin, Rum, Whisky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Inkl. Tonic </a:t>
            </a:r>
            <a:r>
              <a:rPr lang="de-DE" dirty="0" err="1">
                <a:solidFill>
                  <a:schemeClr val="bg1"/>
                </a:solidFill>
              </a:rPr>
              <a:t>Water</a:t>
            </a:r>
            <a:r>
              <a:rPr lang="de-DE" dirty="0">
                <a:solidFill>
                  <a:schemeClr val="bg1"/>
                </a:solidFill>
              </a:rPr>
              <a:t>, Bitter Lemon &amp; Ginger-Ale 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i="1" dirty="0">
                <a:solidFill>
                  <a:schemeClr val="bg1"/>
                </a:solidFill>
              </a:rPr>
              <a:t>Der </a:t>
            </a:r>
            <a:r>
              <a:rPr lang="de-DE" b="1" i="1" dirty="0" err="1">
                <a:solidFill>
                  <a:schemeClr val="bg1"/>
                </a:solidFill>
              </a:rPr>
              <a:t>Absacker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Dooley`s</a:t>
            </a:r>
            <a:r>
              <a:rPr lang="de-DE" dirty="0">
                <a:solidFill>
                  <a:schemeClr val="bg1"/>
                </a:solidFill>
              </a:rPr>
              <a:t>, Küstennebel, Kleiner Feigling, Ramazzotti, Sambuca, Linie Aquavit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 </a:t>
            </a:r>
            <a:endParaRPr lang="de-DE" sz="1000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79,00 </a:t>
            </a:r>
            <a:r>
              <a:rPr lang="de-DE" b="1" dirty="0" smtClean="0">
                <a:solidFill>
                  <a:schemeClr val="bg1"/>
                </a:solidFill>
              </a:rPr>
              <a:t>€ pro Person</a:t>
            </a:r>
            <a:endParaRPr lang="de-DE" sz="1000" dirty="0">
              <a:solidFill>
                <a:schemeClr val="bg1"/>
              </a:solidFill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Alle Preise inkl. der gesetzlichen </a:t>
            </a:r>
            <a:r>
              <a:rPr lang="de-DE" sz="1600" dirty="0" smtClean="0">
                <a:solidFill>
                  <a:schemeClr val="bg1"/>
                </a:solidFill>
              </a:rPr>
              <a:t>Mehrwertsteuer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Pauschale gilt für </a:t>
            </a:r>
            <a:r>
              <a:rPr lang="de-DE" sz="1600" dirty="0">
                <a:solidFill>
                  <a:schemeClr val="bg1"/>
                </a:solidFill>
              </a:rPr>
              <a:t>5 Std | jede Std Verlängerung </a:t>
            </a:r>
            <a:r>
              <a:rPr lang="de-DE" sz="1600" dirty="0" smtClean="0">
                <a:solidFill>
                  <a:schemeClr val="bg1"/>
                </a:solidFill>
              </a:rPr>
              <a:t>10,00 </a:t>
            </a:r>
            <a:r>
              <a:rPr lang="de-DE" sz="1600" dirty="0">
                <a:solidFill>
                  <a:schemeClr val="bg1"/>
                </a:solidFill>
              </a:rPr>
              <a:t>€ </a:t>
            </a:r>
            <a:r>
              <a:rPr lang="de-DE" sz="1600" dirty="0" smtClean="0">
                <a:solidFill>
                  <a:schemeClr val="bg1"/>
                </a:solidFill>
              </a:rPr>
              <a:t>zzgl.</a:t>
            </a:r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Maximal sind 10 Stunden buchbar</a:t>
            </a:r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Weitere Wünsche gerne auf </a:t>
            </a:r>
            <a:r>
              <a:rPr lang="de-DE" sz="1400" dirty="0" smtClean="0">
                <a:solidFill>
                  <a:schemeClr val="bg1"/>
                </a:solidFill>
              </a:rPr>
              <a:t>Anfrage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3131" y="1075033"/>
            <a:ext cx="568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Welcome Drinks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9492" y="2360141"/>
            <a:ext cx="63390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Prosecco-Empfang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€ 6,00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Champagner-Empfang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€ 21,00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Aperol Spritz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Aperol | Soda Wasser | Prosecco | Orange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€ 10,00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Hugo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Holunderblütensirup | Soda Wasser | Prosecco | Limette | Minze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€ 9,00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Lillet</a:t>
            </a:r>
            <a:r>
              <a:rPr lang="de-DE" b="1" dirty="0">
                <a:solidFill>
                  <a:schemeClr val="bg1"/>
                </a:solidFill>
              </a:rPr>
              <a:t> Wild Berry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Lillet</a:t>
            </a:r>
            <a:r>
              <a:rPr lang="de-DE" dirty="0">
                <a:solidFill>
                  <a:schemeClr val="bg1"/>
                </a:solidFill>
              </a:rPr>
              <a:t> Blanc | </a:t>
            </a:r>
            <a:r>
              <a:rPr lang="de-DE" dirty="0" err="1">
                <a:solidFill>
                  <a:schemeClr val="bg1"/>
                </a:solidFill>
              </a:rPr>
              <a:t>Schweppes</a:t>
            </a:r>
            <a:r>
              <a:rPr lang="de-DE" dirty="0">
                <a:solidFill>
                  <a:schemeClr val="bg1"/>
                </a:solidFill>
              </a:rPr>
              <a:t> Wild Berry | Prosecco | Beeren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€ 10,00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Martini </a:t>
            </a:r>
            <a:r>
              <a:rPr lang="de-DE" b="1" dirty="0" err="1">
                <a:solidFill>
                  <a:schemeClr val="bg1"/>
                </a:solidFill>
              </a:rPr>
              <a:t>Pomegranate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Martini Bianco | </a:t>
            </a:r>
            <a:r>
              <a:rPr lang="de-DE" dirty="0" err="1">
                <a:solidFill>
                  <a:schemeClr val="bg1"/>
                </a:solidFill>
              </a:rPr>
              <a:t>Schweppes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Pomegranate</a:t>
            </a:r>
            <a:r>
              <a:rPr lang="de-DE" dirty="0">
                <a:solidFill>
                  <a:schemeClr val="bg1"/>
                </a:solidFill>
              </a:rPr>
              <a:t> | Zitrone | Minze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€ 9,00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4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3131" y="1075033"/>
            <a:ext cx="568410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Welcome Drinks</a:t>
            </a:r>
          </a:p>
          <a:p>
            <a:pPr algn="ctr"/>
            <a:r>
              <a:rPr lang="de-DE" sz="3200" b="1" dirty="0" smtClean="0">
                <a:solidFill>
                  <a:srgbClr val="FFC000"/>
                </a:solidFill>
              </a:rPr>
              <a:t>alkoholfrei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9492" y="3089194"/>
            <a:ext cx="633901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Dry Vincent 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Vincent Aperitif alkoholfrei | </a:t>
            </a:r>
            <a:r>
              <a:rPr lang="de-DE" dirty="0" err="1">
                <a:solidFill>
                  <a:schemeClr val="bg1"/>
                </a:solidFill>
              </a:rPr>
              <a:t>Schweppes</a:t>
            </a:r>
            <a:r>
              <a:rPr lang="de-DE" dirty="0">
                <a:solidFill>
                  <a:schemeClr val="bg1"/>
                </a:solidFill>
              </a:rPr>
              <a:t> Tonic </a:t>
            </a:r>
            <a:r>
              <a:rPr lang="de-DE" dirty="0" err="1">
                <a:solidFill>
                  <a:schemeClr val="bg1"/>
                </a:solidFill>
              </a:rPr>
              <a:t>Water</a:t>
            </a:r>
            <a:r>
              <a:rPr lang="de-DE" dirty="0">
                <a:solidFill>
                  <a:schemeClr val="bg1"/>
                </a:solidFill>
              </a:rPr>
              <a:t> | Beeren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€ 9,00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Hugo alkoholfrei 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Holunderblütensirup | Soda Wasser | Sekt alkoholfrei | Limette &amp; Minze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€ 8,00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Floreale</a:t>
            </a:r>
            <a:r>
              <a:rPr lang="de-DE" b="1" dirty="0">
                <a:solidFill>
                  <a:schemeClr val="bg1"/>
                </a:solidFill>
              </a:rPr>
              <a:t> &amp; Tonic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Martini </a:t>
            </a:r>
            <a:r>
              <a:rPr lang="de-DE" dirty="0" err="1">
                <a:solidFill>
                  <a:schemeClr val="bg1"/>
                </a:solidFill>
              </a:rPr>
              <a:t>Floreale</a:t>
            </a:r>
            <a:r>
              <a:rPr lang="de-DE" dirty="0">
                <a:solidFill>
                  <a:schemeClr val="bg1"/>
                </a:solidFill>
              </a:rPr>
              <a:t> | Tonic </a:t>
            </a:r>
            <a:r>
              <a:rPr lang="de-DE" dirty="0" err="1">
                <a:solidFill>
                  <a:schemeClr val="bg1"/>
                </a:solidFill>
              </a:rPr>
              <a:t>Water</a:t>
            </a:r>
            <a:r>
              <a:rPr lang="de-DE" dirty="0">
                <a:solidFill>
                  <a:schemeClr val="bg1"/>
                </a:solidFill>
              </a:rPr>
              <a:t> | Orange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€ 9,00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Alle Preise inkl. der gesetzlichen Mehrwertsteuer pro Getränk und pro Person</a:t>
            </a: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Weitere Wünsche gerne auf Anfrage</a:t>
            </a:r>
          </a:p>
        </p:txBody>
      </p:sp>
    </p:spTree>
    <p:extLst>
      <p:ext uri="{BB962C8B-B14F-4D97-AF65-F5344CB8AC3E}">
        <p14:creationId xmlns:p14="http://schemas.microsoft.com/office/powerpoint/2010/main" val="7874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3061" y="1359241"/>
            <a:ext cx="6104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Extras nach Verfügbarkeit und Anfrage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* 	</a:t>
            </a:r>
            <a:r>
              <a:rPr lang="de-DE" dirty="0" err="1">
                <a:solidFill>
                  <a:schemeClr val="bg1"/>
                </a:solidFill>
              </a:rPr>
              <a:t>Weintasting</a:t>
            </a:r>
            <a:r>
              <a:rPr lang="de-DE" dirty="0">
                <a:solidFill>
                  <a:schemeClr val="bg1"/>
                </a:solidFill>
              </a:rPr>
              <a:t> im Restaurant </a:t>
            </a:r>
            <a:r>
              <a:rPr lang="de-DE" dirty="0" smtClean="0">
                <a:solidFill>
                  <a:schemeClr val="bg1"/>
                </a:solidFill>
              </a:rPr>
              <a:t>Isfjord </a:t>
            </a:r>
            <a:r>
              <a:rPr lang="de-DE" dirty="0">
                <a:solidFill>
                  <a:schemeClr val="bg1"/>
                </a:solidFill>
              </a:rPr>
              <a:t>ab 15 Pax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* 	</a:t>
            </a:r>
            <a:r>
              <a:rPr lang="de-DE" dirty="0" err="1">
                <a:solidFill>
                  <a:schemeClr val="bg1"/>
                </a:solidFill>
              </a:rPr>
              <a:t>Cocktailtasting</a:t>
            </a:r>
            <a:r>
              <a:rPr lang="de-DE" dirty="0">
                <a:solidFill>
                  <a:schemeClr val="bg1"/>
                </a:solidFill>
              </a:rPr>
              <a:t> in unserer </a:t>
            </a:r>
            <a:r>
              <a:rPr lang="de-DE" dirty="0" smtClean="0">
                <a:solidFill>
                  <a:schemeClr val="bg1"/>
                </a:solidFill>
              </a:rPr>
              <a:t>Bar </a:t>
            </a:r>
            <a:r>
              <a:rPr lang="de-DE" dirty="0" err="1">
                <a:solidFill>
                  <a:schemeClr val="bg1"/>
                </a:solidFill>
              </a:rPr>
              <a:t>Havna</a:t>
            </a:r>
            <a:r>
              <a:rPr lang="de-DE" dirty="0">
                <a:solidFill>
                  <a:schemeClr val="bg1"/>
                </a:solidFill>
              </a:rPr>
              <a:t> ab 15 Pax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* 	Magic Dinner im Restaurant </a:t>
            </a:r>
            <a:r>
              <a:rPr lang="de-DE" dirty="0" smtClean="0">
                <a:solidFill>
                  <a:schemeClr val="bg1"/>
                </a:solidFill>
              </a:rPr>
              <a:t>Limerick </a:t>
            </a:r>
            <a:r>
              <a:rPr lang="de-DE" dirty="0">
                <a:solidFill>
                  <a:schemeClr val="bg1"/>
                </a:solidFill>
              </a:rPr>
              <a:t>ab 80 Pax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* 	Food Trucks nach Wunsch</a:t>
            </a:r>
          </a:p>
        </p:txBody>
      </p:sp>
    </p:spTree>
    <p:extLst>
      <p:ext uri="{BB962C8B-B14F-4D97-AF65-F5344CB8AC3E}">
        <p14:creationId xmlns:p14="http://schemas.microsoft.com/office/powerpoint/2010/main" val="30277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72746" y="2088289"/>
            <a:ext cx="4349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Thing-Lounge Menüs</a:t>
            </a:r>
            <a:endParaRPr lang="de-DE" sz="54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72746" y="4967427"/>
            <a:ext cx="4349579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Auf den folgenden Seiten haben Sie die Möglichkeit, ein persönliches Menü nach Ihren individuellen Vorstellungen zusammen zu stellen.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6627" y="8563235"/>
            <a:ext cx="5881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Eine Verbindung der Menüs mit der Tagungspauschale </a:t>
            </a:r>
            <a:r>
              <a:rPr lang="de-DE" sz="1400" dirty="0" err="1">
                <a:solidFill>
                  <a:schemeClr val="bg1"/>
                </a:solidFill>
              </a:rPr>
              <a:t>Tullamore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smtClean="0">
                <a:solidFill>
                  <a:schemeClr val="bg1"/>
                </a:solidFill>
              </a:rPr>
              <a:t>nur auf Anfrage.</a:t>
            </a:r>
            <a:endParaRPr lang="de-DE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Ab 30 </a:t>
            </a:r>
            <a:r>
              <a:rPr lang="de-DE" sz="1400" dirty="0" smtClean="0">
                <a:solidFill>
                  <a:schemeClr val="bg1"/>
                </a:solidFill>
              </a:rPr>
              <a:t>Personen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5162" y="2634310"/>
            <a:ext cx="58323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Mozzarella und Strauchtomaten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frischem Basilikum und Pesto </a:t>
            </a: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10,50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Cocktail von Nordseekrabben	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dazu Toast und Butter </a:t>
            </a: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10,50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Parmaschinken 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			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auf </a:t>
            </a:r>
            <a:r>
              <a:rPr lang="de-DE" dirty="0" err="1">
                <a:solidFill>
                  <a:schemeClr val="bg1"/>
                </a:solidFill>
                <a:ea typeface="Wood Heinz No4" panose="020B0803030000060504" pitchFamily="34" charset="0"/>
              </a:rPr>
              <a:t>Cantaloupe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-Melone </a:t>
            </a: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10,50 €</a:t>
            </a:r>
          </a:p>
          <a:p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err="1">
                <a:solidFill>
                  <a:schemeClr val="bg1"/>
                </a:solidFill>
                <a:ea typeface="Wood Heinz No4" panose="020B0803030000060504" pitchFamily="34" charset="0"/>
              </a:rPr>
              <a:t>Caesarsalat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 								 </a:t>
            </a: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mit 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Parmesanspänen und Sprossen 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11,00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 </a:t>
            </a:r>
          </a:p>
          <a:p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Gebeizter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Lachs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			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Apfelmeerrettich 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11,50 €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Dünne Scheiben vom Lachs	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Tomatenvinaigrette und gebackenem </a:t>
            </a:r>
            <a:r>
              <a:rPr lang="de-DE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Rucola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11,50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83957" y="1359245"/>
            <a:ext cx="412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Vorspeisen</a:t>
            </a:r>
            <a:endParaRPr lang="de-DE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83957" y="1359245"/>
            <a:ext cx="412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Suppen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12805" y="2837687"/>
            <a:ext cx="58323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Rinderkraftbrühe 	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herzhafter </a:t>
            </a:r>
            <a:r>
              <a:rPr lang="de-DE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Einlage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7,50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Holsteiner Kartoffelsuppe 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	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Schinkenwürstchen  </a:t>
            </a: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8,00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Tomatencremesuppe 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</a:t>
            </a:r>
            <a:r>
              <a:rPr lang="de-DE" dirty="0" err="1">
                <a:solidFill>
                  <a:schemeClr val="bg1"/>
                </a:solidFill>
                <a:ea typeface="Wood Heinz No4" panose="020B0803030000060504" pitchFamily="34" charset="0"/>
              </a:rPr>
              <a:t>Kräuterpesto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 </a:t>
            </a: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8,50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Französische Zwiebelsuppe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	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Weißwein und Knoblauch 	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8,50 €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Hummercremesuppe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, 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		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Verfeinert mit Sahne und Cognac 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9,50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Krabbensuppe, 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			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Verfeinert mit Sahne und Weinbrand 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9,50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Minestrone,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								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Pesto und feinem Olivenöl 					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9,50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</a:b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10965" y="1359245"/>
            <a:ext cx="4448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Fleischgerichte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5162" y="2724134"/>
            <a:ext cx="583238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Putenbruststreifen 		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in Currycreme mit Ananas und Basmatireis 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18,50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Schweinegeschnetzeltes 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„Züricher Art“ mit Spätzle 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19,60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Feine Putenmedaillons 	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in Paprikasauce mit Bandnudeln und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Brokkoli </a:t>
            </a:r>
            <a:r>
              <a:rPr lang="de-DE" dirty="0" err="1">
                <a:solidFill>
                  <a:schemeClr val="bg1"/>
                </a:solidFill>
                <a:ea typeface="Wood Heinz No4" panose="020B0803030000060504" pitchFamily="34" charset="0"/>
              </a:rPr>
              <a:t>Romanescoröschen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 </a:t>
            </a: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21,90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Schweinefilet 			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in Champignonrahm mit Prinzessbohnen 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und Butterspätzle 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22,50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Rindergeschnetzeltes Stroganoff 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Butterspätzle 	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22,80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Tafelspitz von Weiderind 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in Bouillon serviert, mit frischem Meerrettich, 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Salzkartoffeln und Blattspinat 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25,50 €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Entenbrust gebraten 	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auf Orangensauce mit Brokkoli </a:t>
            </a:r>
            <a:r>
              <a:rPr lang="de-DE" dirty="0" err="1">
                <a:solidFill>
                  <a:schemeClr val="bg1"/>
                </a:solidFill>
                <a:ea typeface="Wood Heinz No4" panose="020B0803030000060504" pitchFamily="34" charset="0"/>
              </a:rPr>
              <a:t>Romanescogemüse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 </a:t>
            </a:r>
          </a:p>
          <a:p>
            <a:r>
              <a:rPr lang="de-DE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und Kroketten																				</a:t>
            </a:r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26,90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06" y="1583"/>
            <a:ext cx="2456901" cy="10059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9" y="3329"/>
            <a:ext cx="2152075" cy="804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83957" y="1359245"/>
            <a:ext cx="412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C000"/>
                </a:solidFill>
              </a:rPr>
              <a:t>Fischgerichte</a:t>
            </a:r>
            <a:endParaRPr lang="de-DE" sz="5400" b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5162" y="3008867"/>
            <a:ext cx="58323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Pochiertes Dorschfilet 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auf Wurzelgemüse, dazu Dijon Senfsauce 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und Kräuterkartoffeln </a:t>
            </a: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19,50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Spaghetti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mit Pesto 	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gebratenen Garnelen und frischem </a:t>
            </a:r>
            <a:r>
              <a:rPr lang="de-DE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Knoblauch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20,90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Gebratenes Zanderfilet 	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auf </a:t>
            </a:r>
            <a:r>
              <a:rPr lang="de-DE" dirty="0" err="1">
                <a:solidFill>
                  <a:schemeClr val="bg1"/>
                </a:solidFill>
                <a:ea typeface="Wood Heinz No4" panose="020B0803030000060504" pitchFamily="34" charset="0"/>
              </a:rPr>
              <a:t>Balsamicolinsen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 mit Basilikumsauce und Wildreis 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22,90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Pochiertes Lachsfilet						</a:t>
            </a:r>
          </a:p>
          <a:p>
            <a:r>
              <a:rPr lang="de-DE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auf </a:t>
            </a:r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Blattspinat, mit Safransauce und Bandnudeln </a:t>
            </a:r>
            <a:endParaRPr lang="de-DE" dirty="0" smtClean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23,50 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  <a:endParaRPr lang="de-DE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Lachsfilet auf Dithmarscher Rahmwirsing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mit Petersilienkartoffeln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23,50 €</a:t>
            </a:r>
            <a:endParaRPr lang="de-DE" b="1" dirty="0">
              <a:solidFill>
                <a:schemeClr val="bg1"/>
              </a:solidFill>
              <a:ea typeface="Wood Heinz No4" panose="020B08030300000605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Gebratenes Schollenfilet 					</a:t>
            </a:r>
          </a:p>
          <a:p>
            <a:r>
              <a:rPr lang="de-DE" dirty="0">
                <a:solidFill>
                  <a:schemeClr val="bg1"/>
                </a:solidFill>
                <a:ea typeface="Wood Heinz No4" panose="020B0803030000060504" pitchFamily="34" charset="0"/>
              </a:rPr>
              <a:t>auf Blattspinat, dazu Krabbensauce und Butterkartoffeln</a:t>
            </a:r>
          </a:p>
          <a:p>
            <a:r>
              <a:rPr lang="de-DE" b="1" dirty="0" smtClean="0">
                <a:solidFill>
                  <a:schemeClr val="bg1"/>
                </a:solidFill>
                <a:ea typeface="Wood Heinz No4" panose="020B0803030000060504" pitchFamily="34" charset="0"/>
              </a:rPr>
              <a:t>										24,90 </a:t>
            </a:r>
            <a:r>
              <a:rPr lang="de-DE" b="1" dirty="0">
                <a:solidFill>
                  <a:schemeClr val="bg1"/>
                </a:solidFill>
                <a:ea typeface="Wood Heinz No4" panose="020B0803030000060504" pitchFamily="34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30632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3152</Words>
  <Application>Microsoft Office PowerPoint</Application>
  <PresentationFormat>A4-Papier (210 x 297 mm)</PresentationFormat>
  <Paragraphs>713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Wood Heinz No4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Helios Kliniken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Wolf, Carina</dc:creator>
  <cp:lastModifiedBy>Jebe-Öhlerich, Carina</cp:lastModifiedBy>
  <cp:revision>90</cp:revision>
  <cp:lastPrinted>2024-04-30T09:09:04Z</cp:lastPrinted>
  <dcterms:created xsi:type="dcterms:W3CDTF">2024-04-17T07:57:07Z</dcterms:created>
  <dcterms:modified xsi:type="dcterms:W3CDTF">2024-11-19T09:01:16Z</dcterms:modified>
</cp:coreProperties>
</file>